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3" r:id="rId2"/>
    <p:sldId id="258" r:id="rId3"/>
    <p:sldId id="295" r:id="rId4"/>
    <p:sldId id="296" r:id="rId5"/>
    <p:sldId id="261" r:id="rId6"/>
    <p:sldId id="260" r:id="rId7"/>
    <p:sldId id="271" r:id="rId8"/>
    <p:sldId id="282" r:id="rId9"/>
    <p:sldId id="284" r:id="rId10"/>
    <p:sldId id="285" r:id="rId11"/>
    <p:sldId id="279" r:id="rId12"/>
    <p:sldId id="277" r:id="rId13"/>
    <p:sldId id="278" r:id="rId14"/>
    <p:sldId id="288" r:id="rId15"/>
    <p:sldId id="287" r:id="rId16"/>
    <p:sldId id="29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107D6D-240B-43F8-8742-F06B7B537039}" type="datetimeFigureOut">
              <a:rPr lang="en-US"/>
              <a:pPr>
                <a:defRPr/>
              </a:pPr>
              <a:t>5/2/2011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3E61852-D684-46EA-A36B-41AA09B303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33BE28F-5038-4707-B4B7-F9B340DF358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1D5AA4-D652-4D0A-BD66-11BDFCA45ACD}" type="slidenum">
              <a:rPr lang="en-US" smtClean="0"/>
              <a:pPr fontAlgn="base">
                <a:spcBef>
                  <a:spcPct val="0"/>
                </a:spcBef>
                <a:spcAft>
                  <a:spcPct val="0"/>
                </a:spcAft>
                <a:defRPr/>
              </a:pPr>
              <a:t>10</a:t>
            </a:fld>
            <a:endParaRPr lang="en-US" smtClean="0"/>
          </a:p>
        </p:txBody>
      </p:sp>
      <p:sp>
        <p:nvSpPr>
          <p:cNvPr id="28675" name="Rectangle 2"/>
          <p:cNvSpPr>
            <a:spLocks noGrp="1" noRot="1" noChangeAspect="1" noChangeArrowheads="1" noTextEdit="1"/>
          </p:cNvSpPr>
          <p:nvPr>
            <p:ph type="sldImg"/>
          </p:nvPr>
        </p:nvSpPr>
        <p:spPr bwMode="auto">
          <a:xfrm>
            <a:off x="1163638" y="684213"/>
            <a:ext cx="4570412" cy="3427412"/>
          </a:xfrm>
          <a:noFill/>
          <a:ln>
            <a:solidFill>
              <a:srgbClr val="000000"/>
            </a:solidFill>
            <a:miter lim="800000"/>
            <a:headEnd/>
            <a:tailEnd/>
          </a:ln>
        </p:spPr>
      </p:sp>
      <p:sp>
        <p:nvSpPr>
          <p:cNvPr id="28676" name="Rectangle 3"/>
          <p:cNvSpPr>
            <a:spLocks noGrp="1" noChangeArrowheads="1"/>
          </p:cNvSpPr>
          <p:nvPr>
            <p:ph type="body" idx="1"/>
          </p:nvPr>
        </p:nvSpPr>
        <p:spPr bwMode="auto">
          <a:xfrm>
            <a:off x="427038" y="4341813"/>
            <a:ext cx="6116637" cy="4117975"/>
          </a:xfrm>
          <a:noFill/>
        </p:spPr>
        <p:txBody>
          <a:bodyPr wrap="square" numCol="1" anchor="t" anchorCtr="0" compatLnSpc="1">
            <a:prstTxWarp prst="textNoShape">
              <a:avLst/>
            </a:prstTxWarp>
          </a:bodyPr>
          <a:lstStyle/>
          <a:p>
            <a:pPr marL="228600" indent="-228600" eaLnBrk="1" hangingPunct="1">
              <a:spcBef>
                <a:spcPct val="0"/>
              </a:spcBef>
              <a:buFontTx/>
              <a:buChar char="•"/>
              <a:tabLst>
                <a:tab pos="228600" algn="l"/>
              </a:tabLst>
            </a:pPr>
            <a:endParaRPr lang="en-US" sz="1000"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7DC80E0-CFD0-499E-B2A1-9085967B074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B40C7F9-0DC4-4CB0-B1CB-3F60DA8480A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6D114D0-B74C-418D-87E5-BD82E41DAF8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85C406D-7429-468F-BEA3-EA7B89461E1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F0D10BB-42CA-4FDF-AA6D-42A3CEDA19F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E7153EE-7BB8-44BC-8FAB-2D1FA73E7AEA}"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2CD8CA-524F-4644-9BED-669AC3DFF5C8}"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BDFD34-7866-4263-A771-B0A85F8CCC3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789CEF-7108-4128-85E2-C42A063B0F4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48B5D3-F30B-4D36-9851-2AC403301CA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4CD761-272F-4253-B931-C0324926F35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BBAD06-2B20-4734-92F4-AEB18FD3211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88D462-A6FC-4D8E-A2A6-AAEC0221689D}" type="slidenum">
              <a:rPr lang="en-US" smtClean="0"/>
              <a:pPr fontAlgn="base">
                <a:spcBef>
                  <a:spcPct val="0"/>
                </a:spcBef>
                <a:spcAft>
                  <a:spcPct val="0"/>
                </a:spcAft>
                <a:defRPr/>
              </a:pPr>
              <a:t>8</a:t>
            </a:fld>
            <a:endParaRPr lang="en-US" smtClean="0"/>
          </a:p>
        </p:txBody>
      </p:sp>
      <p:sp>
        <p:nvSpPr>
          <p:cNvPr id="26627" name="Rectangle 2"/>
          <p:cNvSpPr>
            <a:spLocks noGrp="1" noRot="1" noChangeAspect="1" noChangeArrowheads="1" noTextEdit="1"/>
          </p:cNvSpPr>
          <p:nvPr>
            <p:ph type="sldImg"/>
          </p:nvPr>
        </p:nvSpPr>
        <p:spPr bwMode="auto">
          <a:xfrm>
            <a:off x="1163638" y="684213"/>
            <a:ext cx="4570412" cy="3427412"/>
          </a:xfrm>
          <a:noFill/>
          <a:ln>
            <a:solidFill>
              <a:srgbClr val="000000"/>
            </a:solidFill>
            <a:miter lim="800000"/>
            <a:headEnd/>
            <a:tailEnd/>
          </a:ln>
        </p:spPr>
      </p:sp>
      <p:sp>
        <p:nvSpPr>
          <p:cNvPr id="26628" name="Rectangle 3"/>
          <p:cNvSpPr>
            <a:spLocks noGrp="1" noChangeArrowheads="1"/>
          </p:cNvSpPr>
          <p:nvPr>
            <p:ph type="body" idx="1"/>
          </p:nvPr>
        </p:nvSpPr>
        <p:spPr bwMode="auto">
          <a:xfrm>
            <a:off x="390525" y="4191000"/>
            <a:ext cx="6135688" cy="4700588"/>
          </a:xfrm>
          <a:noFill/>
        </p:spPr>
        <p:txBody>
          <a:bodyPr wrap="square" numCol="1" anchor="t" anchorCtr="0" compatLnSpc="1">
            <a:prstTxWarp prst="textNoShape">
              <a:avLst/>
            </a:prstTxWarp>
          </a:bodyPr>
          <a:lstStyle/>
          <a:p>
            <a:pPr marL="228600" indent="-228600" eaLnBrk="1" hangingPunct="1">
              <a:spcBef>
                <a:spcPct val="0"/>
              </a:spcBef>
              <a:tabLst>
                <a:tab pos="228600" algn="l"/>
                <a:tab pos="685800" algn="l"/>
              </a:tabLst>
            </a:pPr>
            <a:endParaRPr lang="en-US"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C57DC-F55B-4BDC-A705-DDDC3408460B}" type="slidenum">
              <a:rPr lang="en-US" smtClean="0"/>
              <a:pPr fontAlgn="base">
                <a:spcBef>
                  <a:spcPct val="0"/>
                </a:spcBef>
                <a:spcAft>
                  <a:spcPct val="0"/>
                </a:spcAft>
                <a:defRPr/>
              </a:pPr>
              <a:t>9</a:t>
            </a:fld>
            <a:endParaRPr lang="en-US" smtClean="0"/>
          </a:p>
        </p:txBody>
      </p:sp>
      <p:sp>
        <p:nvSpPr>
          <p:cNvPr id="27651" name="Rectangle 2"/>
          <p:cNvSpPr>
            <a:spLocks noGrp="1" noRot="1" noChangeAspect="1" noChangeArrowheads="1" noTextEdit="1"/>
          </p:cNvSpPr>
          <p:nvPr>
            <p:ph type="sldImg"/>
          </p:nvPr>
        </p:nvSpPr>
        <p:spPr bwMode="auto">
          <a:xfrm>
            <a:off x="1165225" y="684213"/>
            <a:ext cx="4568825" cy="3427412"/>
          </a:xfrm>
          <a:noFill/>
          <a:ln>
            <a:solidFill>
              <a:srgbClr val="000000"/>
            </a:solidFill>
            <a:miter lim="800000"/>
            <a:headEnd/>
            <a:tailEnd/>
          </a:ln>
        </p:spPr>
      </p:sp>
      <p:sp>
        <p:nvSpPr>
          <p:cNvPr id="27652" name="Rectangle 3"/>
          <p:cNvSpPr>
            <a:spLocks noGrp="1" noChangeArrowheads="1"/>
          </p:cNvSpPr>
          <p:nvPr>
            <p:ph type="body" idx="1"/>
          </p:nvPr>
        </p:nvSpPr>
        <p:spPr bwMode="auto">
          <a:xfrm>
            <a:off x="427038" y="4340225"/>
            <a:ext cx="6116637" cy="4119563"/>
          </a:xfrm>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84E4DC-7232-4B58-B987-BA0448254B05}" type="datetimeFigureOut">
              <a:rPr lang="en-US"/>
              <a:pPr>
                <a:defRPr/>
              </a:pPr>
              <a:t>5/2/2011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125208-7FFE-4CED-A089-7DC214CC66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CA5BEC-BCF3-4836-B98A-B77E3C599A07}" type="datetimeFigureOut">
              <a:rPr lang="en-US"/>
              <a:pPr>
                <a:defRPr/>
              </a:pPr>
              <a:t>5/2/2011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2C460F-35AA-4CD9-B061-48FC156391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9968B-977B-491B-A833-EE3DD6DBEA75}" type="datetimeFigureOut">
              <a:rPr lang="en-US"/>
              <a:pPr>
                <a:defRPr/>
              </a:pPr>
              <a:t>5/2/2011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C39EA9-CB53-4526-A1E8-509506F3E4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0713BF-6042-4644-9DCD-C2E28C3D2F2C}" type="datetimeFigureOut">
              <a:rPr lang="en-US"/>
              <a:pPr>
                <a:defRPr/>
              </a:pPr>
              <a:t>5/2/2011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50DB87-2EFB-485A-9F6E-E176B525E9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B4C156-7853-4B14-ACFB-5353317958AA}" type="datetimeFigureOut">
              <a:rPr lang="en-US"/>
              <a:pPr>
                <a:defRPr/>
              </a:pPr>
              <a:t>5/2/2011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BEC40-A94E-47D5-A74E-44C4FA8096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35597C-7208-4EBC-B9FA-BE1716CFB995}" type="datetimeFigureOut">
              <a:rPr lang="en-US"/>
              <a:pPr>
                <a:defRPr/>
              </a:pPr>
              <a:t>5/2/2011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B47202-0444-4293-ABD8-EE548DA94D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16CF1E-9F7C-4EB6-8550-EBCF37543550}" type="datetimeFigureOut">
              <a:rPr lang="en-US"/>
              <a:pPr>
                <a:defRPr/>
              </a:pPr>
              <a:t>5/2/2011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07BAE1-26D4-4B4F-9F47-2D30B05A9D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38DB2E-095A-42D6-B326-9D610647C80D}" type="datetimeFigureOut">
              <a:rPr lang="en-US"/>
              <a:pPr>
                <a:defRPr/>
              </a:pPr>
              <a:t>5/2/2011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C9AE42-984A-466F-B4A1-82C8BF88CF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6DE95E-B365-4BB5-903F-1BE82EBCB567}" type="datetimeFigureOut">
              <a:rPr lang="en-US"/>
              <a:pPr>
                <a:defRPr/>
              </a:pPr>
              <a:t>5/2/2011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11C61A-AC08-43F5-94F3-F9DDEC0139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AC90D6-D2B3-4C10-AF7D-14A6E3798AB3}" type="datetimeFigureOut">
              <a:rPr lang="en-US"/>
              <a:pPr>
                <a:defRPr/>
              </a:pPr>
              <a:t>5/2/2011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59FBC5-9FB6-435F-A7CC-23655F3A15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6B334D-DBA9-4D6F-9127-F9010B4ADD1D}" type="datetimeFigureOut">
              <a:rPr lang="en-US"/>
              <a:pPr>
                <a:defRPr/>
              </a:pPr>
              <a:t>5/2/2011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6EE7EE-6034-4B31-B6D4-6044E3602A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716991-7CFA-4039-9187-B2D5AF093661}" type="datetimeFigureOut">
              <a:rPr lang="en-US"/>
              <a:pPr>
                <a:defRPr/>
              </a:pPr>
              <a:t>5/2/2011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0E4122-25B7-4987-9965-36D1D75263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3333CC"/>
                </a:solidFill>
                <a:latin typeface="Arial" pitchFamily="34" charset="0"/>
                <a:cs typeface="Arial" pitchFamily="34" charset="0"/>
              </a:rPr>
              <a:t>The Tunnel + Transit Solution for Alaskan Way Viaduct </a:t>
            </a:r>
            <a:endParaRPr lang="en-US" dirty="0" smtClean="0">
              <a:solidFill>
                <a:srgbClr val="3333CC"/>
              </a:solidFill>
              <a:latin typeface="Arial" pitchFamily="34" charset="0"/>
              <a:cs typeface="Arial" pitchFamily="34" charset="0"/>
            </a:endParaRPr>
          </a:p>
        </p:txBody>
      </p:sp>
      <p:pic>
        <p:nvPicPr>
          <p:cNvPr id="3075" name="Content Placeholder 4" descr="Waterfront 1920's 2-07.JPG"/>
          <p:cNvPicPr>
            <a:picLocks noGrp="1" noChangeAspect="1"/>
          </p:cNvPicPr>
          <p:nvPr>
            <p:ph idx="1"/>
          </p:nvPr>
        </p:nvPicPr>
        <p:blipFill>
          <a:blip r:embed="rId3" cstate="print"/>
          <a:srcRect/>
          <a:stretch>
            <a:fillRect/>
          </a:stretch>
        </p:blipFill>
        <p:spPr>
          <a:xfrm>
            <a:off x="1066800" y="1752600"/>
            <a:ext cx="7013575"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219200"/>
            <a:ext cx="9144000" cy="615950"/>
          </a:xfrm>
          <a:noFill/>
        </p:spPr>
        <p:txBody>
          <a:bodyPr/>
          <a:lstStyle/>
          <a:p>
            <a:pPr eaLnBrk="1" hangingPunct="1"/>
            <a:r>
              <a:rPr lang="en-US" sz="3200" b="1" smtClean="0"/>
              <a:t>  </a:t>
            </a:r>
            <a:r>
              <a:rPr lang="en-US" sz="3000" b="1" smtClean="0">
                <a:latin typeface="Arial" charset="0"/>
                <a:cs typeface="Arial" charset="0"/>
              </a:rPr>
              <a:t>Bored Tunnel Hybrid Alternative</a:t>
            </a:r>
          </a:p>
        </p:txBody>
      </p:sp>
      <p:pic>
        <p:nvPicPr>
          <p:cNvPr id="12291" name="Picture 3" descr="BoredTunnelCrossSection"/>
          <p:cNvPicPr>
            <a:picLocks noChangeAspect="1" noChangeArrowheads="1"/>
          </p:cNvPicPr>
          <p:nvPr/>
        </p:nvPicPr>
        <p:blipFill>
          <a:blip r:embed="rId3" cstate="print"/>
          <a:srcRect/>
          <a:stretch>
            <a:fillRect/>
          </a:stretch>
        </p:blipFill>
        <p:spPr bwMode="auto">
          <a:xfrm>
            <a:off x="5268913" y="2146300"/>
            <a:ext cx="3875087" cy="2906713"/>
          </a:xfrm>
          <a:prstGeom prst="rect">
            <a:avLst/>
          </a:prstGeom>
          <a:noFill/>
          <a:ln w="9525">
            <a:noFill/>
            <a:miter lim="800000"/>
            <a:headEnd/>
            <a:tailEnd/>
          </a:ln>
        </p:spPr>
      </p:pic>
      <p:sp>
        <p:nvSpPr>
          <p:cNvPr id="12292" name="Rectangle 4"/>
          <p:cNvSpPr>
            <a:spLocks noGrp="1" noChangeArrowheads="1"/>
          </p:cNvSpPr>
          <p:nvPr>
            <p:ph type="body" idx="1"/>
          </p:nvPr>
        </p:nvSpPr>
        <p:spPr>
          <a:xfrm>
            <a:off x="0" y="1905000"/>
            <a:ext cx="8480425" cy="4635500"/>
          </a:xfrm>
        </p:spPr>
        <p:txBody>
          <a:bodyPr/>
          <a:lstStyle/>
          <a:p>
            <a:pPr marL="547688" lvl="1" eaLnBrk="1" hangingPunct="1">
              <a:lnSpc>
                <a:spcPct val="95000"/>
              </a:lnSpc>
              <a:spcAft>
                <a:spcPct val="50000"/>
              </a:spcAft>
              <a:buFontTx/>
              <a:buNone/>
            </a:pPr>
            <a:r>
              <a:rPr lang="en-US" sz="2000" b="1" smtClean="0">
                <a:latin typeface="Arial" charset="0"/>
                <a:cs typeface="Arial" charset="0"/>
              </a:rPr>
              <a:t>SR 99 Tunnel</a:t>
            </a:r>
            <a:r>
              <a:rPr lang="en-US" sz="2000" smtClean="0">
                <a:latin typeface="Arial" charset="0"/>
                <a:cs typeface="Arial" charset="0"/>
              </a:rPr>
              <a:t>:</a:t>
            </a:r>
          </a:p>
          <a:p>
            <a:pPr marL="547688" lvl="1" eaLnBrk="1" hangingPunct="1">
              <a:lnSpc>
                <a:spcPct val="95000"/>
              </a:lnSpc>
              <a:spcBef>
                <a:spcPct val="15000"/>
              </a:spcBef>
              <a:spcAft>
                <a:spcPct val="50000"/>
              </a:spcAft>
              <a:buFontTx/>
              <a:buChar char="•"/>
            </a:pPr>
            <a:r>
              <a:rPr lang="en-US" sz="2000" smtClean="0">
                <a:latin typeface="Arial" charset="0"/>
                <a:cs typeface="Arial" charset="0"/>
              </a:rPr>
              <a:t>54’ diameter, single bore tunnel.</a:t>
            </a:r>
          </a:p>
          <a:p>
            <a:pPr marL="547688" lvl="1" eaLnBrk="1" hangingPunct="1">
              <a:lnSpc>
                <a:spcPct val="95000"/>
              </a:lnSpc>
              <a:spcBef>
                <a:spcPct val="15000"/>
              </a:spcBef>
              <a:spcAft>
                <a:spcPct val="50000"/>
              </a:spcAft>
              <a:buFontTx/>
              <a:buChar char="•"/>
            </a:pPr>
            <a:r>
              <a:rPr lang="en-US" sz="2000" smtClean="0">
                <a:latin typeface="Arial" charset="0"/>
                <a:cs typeface="Arial" charset="0"/>
              </a:rPr>
              <a:t>Two lanes of traffic in each direction.</a:t>
            </a:r>
          </a:p>
          <a:p>
            <a:pPr marL="547688" lvl="1" eaLnBrk="1" hangingPunct="1">
              <a:lnSpc>
                <a:spcPct val="95000"/>
              </a:lnSpc>
              <a:spcBef>
                <a:spcPct val="15000"/>
              </a:spcBef>
              <a:spcAft>
                <a:spcPct val="50000"/>
              </a:spcAft>
              <a:buFontTx/>
              <a:buChar char="•"/>
            </a:pPr>
            <a:r>
              <a:rPr lang="en-US" sz="2000" smtClean="0">
                <a:latin typeface="Arial" charset="0"/>
                <a:cs typeface="Arial" charset="0"/>
              </a:rPr>
              <a:t>Approximately 9,000 ft King to Harrison</a:t>
            </a:r>
          </a:p>
          <a:p>
            <a:pPr marL="547688" lvl="1" eaLnBrk="1" hangingPunct="1">
              <a:lnSpc>
                <a:spcPct val="95000"/>
              </a:lnSpc>
              <a:spcBef>
                <a:spcPct val="15000"/>
              </a:spcBef>
              <a:spcAft>
                <a:spcPct val="50000"/>
              </a:spcAft>
              <a:buFontTx/>
              <a:buChar char="•"/>
            </a:pPr>
            <a:r>
              <a:rPr lang="en-US" sz="2000" smtClean="0">
                <a:latin typeface="Arial" charset="0"/>
                <a:cs typeface="Arial" charset="0"/>
              </a:rPr>
              <a:t>Between 30 and 200 feet underground.</a:t>
            </a:r>
          </a:p>
          <a:p>
            <a:pPr marL="547688" lvl="1" eaLnBrk="1" hangingPunct="1">
              <a:lnSpc>
                <a:spcPct val="95000"/>
              </a:lnSpc>
              <a:spcBef>
                <a:spcPct val="15000"/>
              </a:spcBef>
              <a:spcAft>
                <a:spcPct val="50000"/>
              </a:spcAft>
              <a:buFontTx/>
              <a:buChar char="•"/>
            </a:pPr>
            <a:r>
              <a:rPr lang="en-US" sz="2000" smtClean="0">
                <a:latin typeface="Arial" charset="0"/>
                <a:cs typeface="Arial" charset="0"/>
              </a:rPr>
              <a:t>Construction is expected to begin in 2011 and</a:t>
            </a:r>
            <a:br>
              <a:rPr lang="en-US" sz="2000" smtClean="0">
                <a:latin typeface="Arial" charset="0"/>
                <a:cs typeface="Arial" charset="0"/>
              </a:rPr>
            </a:br>
            <a:r>
              <a:rPr lang="en-US" sz="2000" smtClean="0">
                <a:latin typeface="Arial" charset="0"/>
                <a:cs typeface="Arial" charset="0"/>
              </a:rPr>
              <a:t>be open to drivers in 2015.</a:t>
            </a:r>
          </a:p>
          <a:p>
            <a:pPr marL="547688" lvl="1" eaLnBrk="1" hangingPunct="1">
              <a:lnSpc>
                <a:spcPct val="95000"/>
              </a:lnSpc>
              <a:spcAft>
                <a:spcPct val="50000"/>
              </a:spcAft>
              <a:buFontTx/>
              <a:buNone/>
            </a:pPr>
            <a:r>
              <a:rPr lang="en-US" sz="2000" b="1" smtClean="0">
                <a:latin typeface="Arial" charset="0"/>
                <a:cs typeface="Arial" charset="0"/>
              </a:rPr>
              <a:t>Alaskan Way surface street:</a:t>
            </a:r>
          </a:p>
          <a:p>
            <a:pPr marL="547688" lvl="1" eaLnBrk="1" hangingPunct="1">
              <a:lnSpc>
                <a:spcPct val="95000"/>
              </a:lnSpc>
              <a:spcAft>
                <a:spcPct val="50000"/>
              </a:spcAft>
              <a:buFontTx/>
              <a:buChar char="•"/>
            </a:pPr>
            <a:r>
              <a:rPr lang="en-US" sz="2000" smtClean="0">
                <a:latin typeface="Arial" charset="0"/>
                <a:cs typeface="Arial" charset="0"/>
              </a:rPr>
              <a:t>Four-lane roadway with two lanes in each direction.</a:t>
            </a:r>
          </a:p>
          <a:p>
            <a:pPr marL="547688" lvl="1" eaLnBrk="1" hangingPunct="1">
              <a:lnSpc>
                <a:spcPct val="95000"/>
              </a:lnSpc>
              <a:spcAft>
                <a:spcPct val="50000"/>
              </a:spcAft>
              <a:buFontTx/>
              <a:buChar char="•"/>
            </a:pPr>
            <a:r>
              <a:rPr lang="en-US" sz="2000" smtClean="0">
                <a:latin typeface="Arial" charset="0"/>
                <a:cs typeface="Arial" charset="0"/>
              </a:rPr>
              <a:t>Carries approximately 25,000 vehicles per day.</a:t>
            </a:r>
          </a:p>
        </p:txBody>
      </p:sp>
      <p:sp>
        <p:nvSpPr>
          <p:cNvPr id="6" name="Title 1"/>
          <p:cNvSpPr txBox="1">
            <a:spLocks/>
          </p:cNvSpPr>
          <p:nvPr/>
        </p:nvSpPr>
        <p:spPr>
          <a:xfrm>
            <a:off x="533400" y="76200"/>
            <a:ext cx="8229600" cy="1143000"/>
          </a:xfrm>
          <a:prstGeom prst="rect">
            <a:avLst/>
          </a:prstGeom>
        </p:spPr>
        <p:txBody>
          <a:bodyPr anchor="ctr">
            <a:normAutofit/>
          </a:bodyPr>
          <a:lstStyle/>
          <a:p>
            <a:pPr algn="ctr" fontAlgn="auto">
              <a:spcAft>
                <a:spcPts val="0"/>
              </a:spcAft>
              <a:defRPr/>
            </a:pPr>
            <a:r>
              <a:rPr lang="en-US" sz="4000" b="1" dirty="0">
                <a:solidFill>
                  <a:srgbClr val="3333CC"/>
                </a:solidFill>
                <a:latin typeface="Arial" pitchFamily="34" charset="0"/>
                <a:ea typeface="+mj-ea"/>
                <a:cs typeface="Arial" pitchFamily="34" charset="0"/>
              </a:rPr>
              <a:t>Tunnel Particulars</a:t>
            </a:r>
            <a:endParaRPr lang="en-US" sz="4000" dirty="0">
              <a:solidFill>
                <a:srgbClr val="3333CC"/>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T 011209 - PLT"/>
          <p:cNvPicPr>
            <a:picLocks noChangeAspect="1" noChangeArrowheads="1"/>
          </p:cNvPicPr>
          <p:nvPr/>
        </p:nvPicPr>
        <p:blipFill>
          <a:blip r:embed="rId3" cstate="print"/>
          <a:srcRect b="13673"/>
          <a:stretch>
            <a:fillRect/>
          </a:stretch>
        </p:blipFill>
        <p:spPr bwMode="auto">
          <a:xfrm>
            <a:off x="304800" y="152400"/>
            <a:ext cx="8656638" cy="6477000"/>
          </a:xfrm>
          <a:prstGeom prst="rect">
            <a:avLst/>
          </a:prstGeom>
          <a:noFill/>
          <a:ln w="9525">
            <a:noFill/>
            <a:miter lim="800000"/>
            <a:headEnd/>
            <a:tailEnd/>
          </a:ln>
        </p:spPr>
      </p:pic>
      <p:sp>
        <p:nvSpPr>
          <p:cNvPr id="5" name="Title 1"/>
          <p:cNvSpPr txBox="1">
            <a:spLocks/>
          </p:cNvSpPr>
          <p:nvPr/>
        </p:nvSpPr>
        <p:spPr>
          <a:xfrm>
            <a:off x="457200" y="274638"/>
            <a:ext cx="8229600" cy="1143000"/>
          </a:xfrm>
          <a:prstGeom prst="rect">
            <a:avLst/>
          </a:prstGeom>
        </p:spPr>
        <p:txBody>
          <a:bodyPr>
            <a:normAutofit fontScale="97500"/>
          </a:bodyPr>
          <a:lstStyle/>
          <a:p>
            <a:pPr algn="ctr" fontAlgn="auto">
              <a:spcAft>
                <a:spcPts val="0"/>
              </a:spcAft>
              <a:defRPr/>
            </a:pPr>
            <a:r>
              <a:rPr lang="en-US" sz="4400" b="1" dirty="0">
                <a:solidFill>
                  <a:srgbClr val="3333CC"/>
                </a:solidFill>
                <a:latin typeface="Arial" pitchFamily="34" charset="0"/>
                <a:ea typeface="+mj-ea"/>
                <a:cs typeface="Arial" pitchFamily="34" charset="0"/>
              </a:rPr>
              <a:t>Tunnel Routes and Soil Types</a:t>
            </a:r>
            <a:endParaRPr lang="en-US" sz="4400" dirty="0">
              <a:solidFill>
                <a:srgbClr val="3333CC"/>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3333CC"/>
                </a:solidFill>
                <a:latin typeface="Arial" pitchFamily="34" charset="0"/>
                <a:cs typeface="Arial" pitchFamily="34" charset="0"/>
              </a:rPr>
              <a:t>Why Is Seattle’s Tunnel Not The One Voters Rejected?</a:t>
            </a:r>
            <a:endParaRPr lang="en-US" dirty="0" smtClean="0">
              <a:solidFill>
                <a:srgbClr val="3333CC"/>
              </a:solidFill>
              <a:latin typeface="Arial" pitchFamily="34" charset="0"/>
              <a:cs typeface="Arial" pitchFamily="34" charset="0"/>
            </a:endParaRPr>
          </a:p>
        </p:txBody>
      </p:sp>
      <p:sp>
        <p:nvSpPr>
          <p:cNvPr id="4" name="Content Placeholder 3"/>
          <p:cNvSpPr>
            <a:spLocks noGrp="1"/>
          </p:cNvSpPr>
          <p:nvPr>
            <p:ph idx="1"/>
          </p:nvPr>
        </p:nvSpPr>
        <p:spPr>
          <a:xfrm>
            <a:off x="152400" y="2057400"/>
            <a:ext cx="8839200" cy="3276600"/>
          </a:xfrm>
        </p:spPr>
        <p:txBody>
          <a:bodyPr rtlCol="0">
            <a:normAutofit fontScale="92500" lnSpcReduction="10000"/>
          </a:bodyPr>
          <a:lstStyle/>
          <a:p>
            <a:pPr eaLnBrk="1" fontAlgn="auto" hangingPunct="1">
              <a:lnSpc>
                <a:spcPct val="110000"/>
              </a:lnSpc>
              <a:spcBef>
                <a:spcPts val="0"/>
              </a:spcBef>
              <a:spcAft>
                <a:spcPts val="0"/>
              </a:spcAft>
              <a:buFont typeface="Arial" pitchFamily="34" charset="0"/>
              <a:buNone/>
              <a:defRPr/>
            </a:pPr>
            <a:r>
              <a:rPr lang="en-US" dirty="0" smtClean="0"/>
              <a:t>	</a:t>
            </a:r>
            <a:r>
              <a:rPr lang="en-US" sz="1900" b="1" dirty="0" smtClean="0">
                <a:latin typeface="Arial" pitchFamily="34" charset="0"/>
                <a:cs typeface="Arial" pitchFamily="34" charset="0"/>
              </a:rPr>
              <a:t>Now					Then</a:t>
            </a:r>
          </a:p>
          <a:p>
            <a:pPr eaLnBrk="1" fontAlgn="auto" hangingPunct="1">
              <a:lnSpc>
                <a:spcPct val="110000"/>
              </a:lnSpc>
              <a:spcBef>
                <a:spcPts val="0"/>
              </a:spcBef>
              <a:spcAft>
                <a:spcPts val="0"/>
              </a:spcAft>
              <a:buFont typeface="Arial" pitchFamily="34" charset="0"/>
              <a:buNone/>
              <a:defRPr/>
            </a:pPr>
            <a:endParaRPr lang="en-US" sz="1900" dirty="0" smtClean="0">
              <a:latin typeface="Arial" pitchFamily="34" charset="0"/>
              <a:cs typeface="Arial" pitchFamily="34" charset="0"/>
            </a:endParaRPr>
          </a:p>
          <a:p>
            <a:pPr eaLnBrk="1" fontAlgn="auto" hangingPunct="1">
              <a:lnSpc>
                <a:spcPct val="110000"/>
              </a:lnSpc>
              <a:spcBef>
                <a:spcPts val="0"/>
              </a:spcBef>
              <a:spcAft>
                <a:spcPts val="0"/>
              </a:spcAft>
              <a:buFont typeface="Arial" pitchFamily="34" charset="0"/>
              <a:buNone/>
              <a:defRPr/>
            </a:pPr>
            <a:r>
              <a:rPr lang="en-US" sz="1900" dirty="0" smtClean="0">
                <a:latin typeface="Arial" pitchFamily="34" charset="0"/>
                <a:cs typeface="Arial" pitchFamily="34" charset="0"/>
              </a:rPr>
              <a:t>	Bored				Cut and Cover</a:t>
            </a:r>
          </a:p>
          <a:p>
            <a:pPr eaLnBrk="1" fontAlgn="auto" hangingPunct="1">
              <a:lnSpc>
                <a:spcPct val="110000"/>
              </a:lnSpc>
              <a:spcBef>
                <a:spcPts val="0"/>
              </a:spcBef>
              <a:spcAft>
                <a:spcPts val="0"/>
              </a:spcAft>
              <a:buFont typeface="Arial" pitchFamily="34" charset="0"/>
              <a:buNone/>
              <a:defRPr/>
            </a:pPr>
            <a:r>
              <a:rPr lang="en-US" sz="1900" dirty="0" smtClean="0">
                <a:latin typeface="Arial" pitchFamily="34" charset="0"/>
                <a:cs typeface="Arial" pitchFamily="34" charset="0"/>
              </a:rPr>
              <a:t>	Below First Avenue			At seawall</a:t>
            </a:r>
          </a:p>
          <a:p>
            <a:pPr eaLnBrk="1" fontAlgn="auto" hangingPunct="1">
              <a:lnSpc>
                <a:spcPct val="110000"/>
              </a:lnSpc>
              <a:spcBef>
                <a:spcPts val="0"/>
              </a:spcBef>
              <a:spcAft>
                <a:spcPts val="0"/>
              </a:spcAft>
              <a:buFont typeface="Arial" pitchFamily="34" charset="0"/>
              <a:buNone/>
              <a:defRPr/>
            </a:pPr>
            <a:r>
              <a:rPr lang="en-US" sz="1900" dirty="0" smtClean="0">
                <a:latin typeface="Arial" pitchFamily="34" charset="0"/>
                <a:cs typeface="Arial" pitchFamily="34" charset="0"/>
              </a:rPr>
              <a:t>	Up to 200 feet below ground		10 feet below ground</a:t>
            </a:r>
          </a:p>
          <a:p>
            <a:pPr eaLnBrk="1" fontAlgn="auto" hangingPunct="1">
              <a:lnSpc>
                <a:spcPct val="110000"/>
              </a:lnSpc>
              <a:spcBef>
                <a:spcPts val="0"/>
              </a:spcBef>
              <a:spcAft>
                <a:spcPts val="0"/>
              </a:spcAft>
              <a:buFont typeface="Arial" pitchFamily="34" charset="0"/>
              <a:buNone/>
              <a:defRPr/>
            </a:pPr>
            <a:r>
              <a:rPr lang="en-US" sz="1900" dirty="0" smtClean="0">
                <a:latin typeface="Arial" pitchFamily="34" charset="0"/>
                <a:cs typeface="Arial" pitchFamily="34" charset="0"/>
              </a:rPr>
              <a:t>	Existing Viaduct stays open		Viaduct closed 3.5 - 7 years</a:t>
            </a:r>
          </a:p>
          <a:p>
            <a:pPr eaLnBrk="1" fontAlgn="auto" hangingPunct="1">
              <a:lnSpc>
                <a:spcPct val="110000"/>
              </a:lnSpc>
              <a:spcBef>
                <a:spcPts val="0"/>
              </a:spcBef>
              <a:spcAft>
                <a:spcPts val="0"/>
              </a:spcAft>
              <a:buFont typeface="Arial" pitchFamily="34" charset="0"/>
              <a:buNone/>
              <a:defRPr/>
            </a:pPr>
            <a:r>
              <a:rPr lang="en-US" sz="1900" dirty="0" smtClean="0">
                <a:latin typeface="Arial" pitchFamily="34" charset="0"/>
                <a:cs typeface="Arial" pitchFamily="34" charset="0"/>
              </a:rPr>
              <a:t>	Construction time 4.5 years		Construction time 117 months</a:t>
            </a:r>
          </a:p>
          <a:p>
            <a:pPr eaLnBrk="1" fontAlgn="auto" hangingPunct="1">
              <a:lnSpc>
                <a:spcPct val="110000"/>
              </a:lnSpc>
              <a:spcBef>
                <a:spcPts val="0"/>
              </a:spcBef>
              <a:spcAft>
                <a:spcPts val="0"/>
              </a:spcAft>
              <a:buFont typeface="Arial" pitchFamily="34" charset="0"/>
              <a:buNone/>
              <a:defRPr/>
            </a:pPr>
            <a:r>
              <a:rPr lang="en-US" sz="1900" dirty="0" smtClean="0">
                <a:latin typeface="Arial" pitchFamily="34" charset="0"/>
                <a:cs typeface="Arial" pitchFamily="34" charset="0"/>
              </a:rPr>
              <a:t>	Limits impact to downtown, water	Would have killed downtown, waterfront</a:t>
            </a:r>
          </a:p>
          <a:p>
            <a:pPr eaLnBrk="1" fontAlgn="auto" hangingPunct="1">
              <a:spcAft>
                <a:spcPts val="0"/>
              </a:spcAft>
              <a:buFont typeface="Arial" pitchFamily="34" charset="0"/>
              <a:buNone/>
              <a:defRPr/>
            </a:pPr>
            <a:r>
              <a:rPr lang="en-US" sz="1900" dirty="0" smtClean="0">
                <a:latin typeface="Arial" pitchFamily="34" charset="0"/>
                <a:cs typeface="Arial" pitchFamily="34" charset="0"/>
              </a:rPr>
              <a:t/>
            </a:r>
            <a:br>
              <a:rPr lang="en-US" sz="1900" dirty="0" smtClean="0">
                <a:latin typeface="Arial" pitchFamily="34" charset="0"/>
                <a:cs typeface="Arial" pitchFamily="34" charset="0"/>
              </a:rPr>
            </a:br>
            <a:r>
              <a:rPr lang="en-US" sz="19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pic>
        <p:nvPicPr>
          <p:cNvPr id="14340" name="Picture 4" descr="Picture1.png"/>
          <p:cNvPicPr>
            <a:picLocks noChangeAspect="1"/>
          </p:cNvPicPr>
          <p:nvPr/>
        </p:nvPicPr>
        <p:blipFill>
          <a:blip r:embed="rId3"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3333CC"/>
                </a:solidFill>
                <a:latin typeface="Arial" pitchFamily="34" charset="0"/>
                <a:cs typeface="Arial" pitchFamily="34" charset="0"/>
              </a:rPr>
              <a:t>Why is Seattle’s Tunnel </a:t>
            </a:r>
            <a:br>
              <a:rPr lang="en-US" b="1" dirty="0" smtClean="0">
                <a:solidFill>
                  <a:srgbClr val="3333CC"/>
                </a:solidFill>
                <a:latin typeface="Arial" pitchFamily="34" charset="0"/>
                <a:cs typeface="Arial" pitchFamily="34" charset="0"/>
              </a:rPr>
            </a:br>
            <a:r>
              <a:rPr lang="en-US" b="1" dirty="0" smtClean="0">
                <a:solidFill>
                  <a:srgbClr val="3333CC"/>
                </a:solidFill>
                <a:latin typeface="Arial" pitchFamily="34" charset="0"/>
                <a:cs typeface="Arial" pitchFamily="34" charset="0"/>
              </a:rPr>
              <a:t>Not Boston’s Big Dig?</a:t>
            </a:r>
            <a:endParaRPr lang="en-US" dirty="0" smtClean="0">
              <a:solidFill>
                <a:srgbClr val="3333CC"/>
              </a:solidFill>
              <a:latin typeface="Arial" pitchFamily="34" charset="0"/>
              <a:cs typeface="Arial" pitchFamily="34" charset="0"/>
            </a:endParaRPr>
          </a:p>
        </p:txBody>
      </p:sp>
      <p:sp>
        <p:nvSpPr>
          <p:cNvPr id="4" name="Content Placeholder 3"/>
          <p:cNvSpPr>
            <a:spLocks noGrp="1"/>
          </p:cNvSpPr>
          <p:nvPr>
            <p:ph idx="1"/>
          </p:nvPr>
        </p:nvSpPr>
        <p:spPr>
          <a:xfrm>
            <a:off x="304800" y="2209800"/>
            <a:ext cx="8610600" cy="3733800"/>
          </a:xfrm>
        </p:spPr>
        <p:txBody>
          <a:bodyPr>
            <a:normAutofit fontScale="92500" lnSpcReduction="10000"/>
          </a:bodyPr>
          <a:lstStyle/>
          <a:p>
            <a:pPr eaLnBrk="1" hangingPunct="1">
              <a:lnSpc>
                <a:spcPct val="80000"/>
              </a:lnSpc>
              <a:buFont typeface="Arial" charset="0"/>
              <a:buNone/>
              <a:tabLst>
                <a:tab pos="4114800" algn="l"/>
              </a:tabLst>
              <a:defRPr/>
            </a:pPr>
            <a:r>
              <a:rPr lang="en-US" sz="1800" dirty="0" smtClean="0"/>
              <a:t>	              </a:t>
            </a:r>
            <a:r>
              <a:rPr lang="en-US" sz="2600" b="1" dirty="0" smtClean="0">
                <a:latin typeface="Arial" charset="0"/>
                <a:cs typeface="Arial" charset="0"/>
              </a:rPr>
              <a:t>Seattle	          Boston</a:t>
            </a:r>
            <a:endParaRPr lang="en-US" sz="2600" dirty="0" smtClean="0">
              <a:latin typeface="Arial" charset="0"/>
              <a:cs typeface="Arial" charset="0"/>
            </a:endParaRPr>
          </a:p>
          <a:p>
            <a:pPr eaLnBrk="1" hangingPunct="1">
              <a:lnSpc>
                <a:spcPct val="80000"/>
              </a:lnSpc>
              <a:buFont typeface="Arial" charset="0"/>
              <a:buNone/>
              <a:tabLst>
                <a:tab pos="4114800" algn="l"/>
              </a:tabLst>
              <a:defRPr/>
            </a:pPr>
            <a:r>
              <a:rPr lang="en-US" sz="1800" dirty="0" smtClean="0">
                <a:latin typeface="Arial" charset="0"/>
                <a:cs typeface="Arial" charset="0"/>
              </a:rPr>
              <a:t>	</a:t>
            </a:r>
          </a:p>
          <a:p>
            <a:pPr eaLnBrk="1" hangingPunct="1">
              <a:lnSpc>
                <a:spcPct val="80000"/>
              </a:lnSpc>
              <a:buFont typeface="Arial" charset="0"/>
              <a:buNone/>
              <a:tabLst>
                <a:tab pos="4114800" algn="l"/>
              </a:tabLst>
              <a:defRPr/>
            </a:pPr>
            <a:r>
              <a:rPr lang="en-US" sz="1800" dirty="0" smtClean="0">
                <a:latin typeface="Arial" charset="0"/>
                <a:cs typeface="Arial" charset="0"/>
              </a:rPr>
              <a:t>	Less than 10% paid with federal $	80% paid with federal dollars</a:t>
            </a:r>
          </a:p>
          <a:p>
            <a:pPr eaLnBrk="1" hangingPunct="1">
              <a:lnSpc>
                <a:spcPct val="80000"/>
              </a:lnSpc>
              <a:buFont typeface="Arial" charset="0"/>
              <a:buNone/>
              <a:tabLst>
                <a:tab pos="4114800" algn="l"/>
              </a:tabLst>
              <a:defRPr/>
            </a:pPr>
            <a:r>
              <a:rPr lang="en-US" sz="1800" dirty="0" smtClean="0">
                <a:latin typeface="Arial" charset="0"/>
                <a:cs typeface="Arial" charset="0"/>
              </a:rPr>
              <a:t>	1 Deep Bore tunnel	2 Interstate </a:t>
            </a:r>
            <a:r>
              <a:rPr lang="en-US" sz="1800" dirty="0" err="1" smtClean="0">
                <a:latin typeface="Arial" charset="0"/>
                <a:cs typeface="Arial" charset="0"/>
              </a:rPr>
              <a:t>Hwys</a:t>
            </a:r>
            <a:r>
              <a:rPr lang="en-US" sz="1800" dirty="0" smtClean="0">
                <a:latin typeface="Arial" charset="0"/>
                <a:cs typeface="Arial" charset="0"/>
              </a:rPr>
              <a:t> + intersection</a:t>
            </a:r>
          </a:p>
          <a:p>
            <a:pPr eaLnBrk="1" hangingPunct="1">
              <a:lnSpc>
                <a:spcPct val="80000"/>
              </a:lnSpc>
              <a:buFont typeface="Arial" charset="0"/>
              <a:buNone/>
              <a:tabLst>
                <a:tab pos="4114800" algn="l"/>
              </a:tabLst>
              <a:defRPr/>
            </a:pPr>
            <a:r>
              <a:rPr lang="en-US" sz="1800" dirty="0" smtClean="0">
                <a:latin typeface="Arial" charset="0"/>
                <a:cs typeface="Arial" charset="0"/>
              </a:rPr>
              <a:t>		2 multi-lane Cut &amp; Cover underneath	Major Elevated Sections &amp; Ramps</a:t>
            </a:r>
          </a:p>
          <a:p>
            <a:pPr eaLnBrk="1" hangingPunct="1">
              <a:lnSpc>
                <a:spcPct val="80000"/>
              </a:lnSpc>
              <a:buFont typeface="Arial" charset="0"/>
              <a:buNone/>
              <a:tabLst>
                <a:tab pos="4114800" algn="l"/>
              </a:tabLst>
              <a:defRPr/>
            </a:pPr>
            <a:r>
              <a:rPr lang="en-US" sz="1800" dirty="0" smtClean="0">
                <a:latin typeface="Arial" charset="0"/>
                <a:cs typeface="Arial" charset="0"/>
              </a:rPr>
              <a:t>	Largely glacial till &amp; clay	Poor </a:t>
            </a:r>
            <a:r>
              <a:rPr lang="en-US" sz="1800" dirty="0" err="1" smtClean="0">
                <a:latin typeface="Arial" charset="0"/>
                <a:cs typeface="Arial" charset="0"/>
              </a:rPr>
              <a:t>geotechnology</a:t>
            </a:r>
            <a:r>
              <a:rPr lang="en-US" sz="1800" dirty="0" smtClean="0">
                <a:latin typeface="Arial" charset="0"/>
                <a:cs typeface="Arial" charset="0"/>
              </a:rPr>
              <a:t> conditions	 </a:t>
            </a:r>
          </a:p>
          <a:p>
            <a:pPr eaLnBrk="1" hangingPunct="1">
              <a:lnSpc>
                <a:spcPct val="80000"/>
              </a:lnSpc>
              <a:buFont typeface="Arial" charset="0"/>
              <a:buNone/>
              <a:tabLst>
                <a:tab pos="4114800" algn="l"/>
              </a:tabLst>
              <a:defRPr/>
            </a:pPr>
            <a:r>
              <a:rPr lang="en-US" sz="1800" dirty="0" smtClean="0">
                <a:latin typeface="Arial" charset="0"/>
                <a:cs typeface="Arial" charset="0"/>
              </a:rPr>
              <a:t>	2.8 miles	8 miles	</a:t>
            </a:r>
          </a:p>
          <a:p>
            <a:pPr eaLnBrk="1" hangingPunct="1">
              <a:lnSpc>
                <a:spcPct val="80000"/>
              </a:lnSpc>
              <a:buFont typeface="Arial" charset="0"/>
              <a:buNone/>
              <a:tabLst>
                <a:tab pos="4114800" algn="l"/>
              </a:tabLst>
              <a:defRPr/>
            </a:pPr>
            <a:r>
              <a:rPr lang="en-US" sz="1800" dirty="0" smtClean="0">
                <a:latin typeface="Arial" charset="0"/>
                <a:cs typeface="Arial" charset="0"/>
              </a:rPr>
              <a:t>	12.8 lane miles	161+ lane miles</a:t>
            </a:r>
          </a:p>
          <a:p>
            <a:pPr eaLnBrk="1" hangingPunct="1">
              <a:lnSpc>
                <a:spcPct val="80000"/>
              </a:lnSpc>
              <a:buFont typeface="Arial" charset="0"/>
              <a:buNone/>
              <a:tabLst>
                <a:tab pos="4114800" algn="l"/>
              </a:tabLst>
              <a:defRPr/>
            </a:pPr>
            <a:r>
              <a:rPr lang="en-US" sz="1800" dirty="0" smtClean="0">
                <a:latin typeface="Arial" charset="0"/>
                <a:cs typeface="Arial" charset="0"/>
              </a:rPr>
              <a:t>	No bridge	Includes signature cable-stayed bridge</a:t>
            </a:r>
          </a:p>
          <a:p>
            <a:pPr eaLnBrk="1" hangingPunct="1">
              <a:lnSpc>
                <a:spcPct val="80000"/>
              </a:lnSpc>
              <a:buFont typeface="Arial" charset="0"/>
              <a:buNone/>
              <a:tabLst>
                <a:tab pos="4114800" algn="l"/>
              </a:tabLst>
              <a:defRPr/>
            </a:pPr>
            <a:r>
              <a:rPr lang="en-US" sz="1800" dirty="0" smtClean="0">
                <a:latin typeface="Arial" charset="0"/>
                <a:cs typeface="Arial" charset="0"/>
              </a:rPr>
              <a:t>	No water	2 tubes sunk in Boston harbor	</a:t>
            </a:r>
          </a:p>
          <a:p>
            <a:pPr eaLnBrk="1" hangingPunct="1">
              <a:lnSpc>
                <a:spcPct val="80000"/>
              </a:lnSpc>
              <a:buFont typeface="Arial" charset="0"/>
              <a:buNone/>
              <a:tabLst>
                <a:tab pos="4114800" algn="l"/>
              </a:tabLst>
              <a:defRPr/>
            </a:pPr>
            <a:r>
              <a:rPr lang="en-US" sz="1800" dirty="0" smtClean="0">
                <a:latin typeface="Arial" charset="0"/>
                <a:cs typeface="Arial" charset="0"/>
              </a:rPr>
              <a:t> 	Minimal disruption with viaduct	$4B mitigation (30% of budget)</a:t>
            </a:r>
          </a:p>
          <a:p>
            <a:pPr eaLnBrk="1" hangingPunct="1">
              <a:lnSpc>
                <a:spcPct val="80000"/>
              </a:lnSpc>
              <a:buFont typeface="Arial" charset="0"/>
              <a:buNone/>
              <a:tabLst>
                <a:tab pos="4114800" algn="l"/>
              </a:tabLst>
              <a:defRPr/>
            </a:pPr>
            <a:r>
              <a:rPr lang="en-US" sz="1800" dirty="0" smtClean="0">
                <a:latin typeface="Arial" charset="0"/>
                <a:cs typeface="Arial" charset="0"/>
              </a:rPr>
              <a:t>	Arguments before construction	Project grew over time, delays, scope</a:t>
            </a:r>
          </a:p>
          <a:p>
            <a:pPr eaLnBrk="1" hangingPunct="1">
              <a:lnSpc>
                <a:spcPct val="80000"/>
              </a:lnSpc>
              <a:buFont typeface="Arial" charset="0"/>
              <a:buNone/>
              <a:tabLst>
                <a:tab pos="4114800" algn="l"/>
              </a:tabLst>
              <a:defRPr/>
            </a:pPr>
            <a:r>
              <a:rPr lang="en-US" sz="1800" dirty="0" smtClean="0">
                <a:latin typeface="Arial" charset="0"/>
                <a:cs typeface="Arial" charset="0"/>
              </a:rPr>
              <a:t/>
            </a:r>
            <a:br>
              <a:rPr lang="en-US" sz="1800" dirty="0" smtClean="0">
                <a:latin typeface="Arial" charset="0"/>
                <a:cs typeface="Arial" charset="0"/>
              </a:rPr>
            </a:br>
            <a:r>
              <a:rPr lang="en-US" sz="1800" dirty="0" smtClean="0">
                <a:latin typeface="Arial" charset="0"/>
                <a:cs typeface="Arial" charset="0"/>
              </a:rPr>
              <a:t> </a:t>
            </a:r>
          </a:p>
          <a:p>
            <a:pPr eaLnBrk="1" hangingPunct="1">
              <a:lnSpc>
                <a:spcPct val="80000"/>
              </a:lnSpc>
              <a:tabLst>
                <a:tab pos="4114800" algn="l"/>
              </a:tabLst>
              <a:defRPr/>
            </a:pPr>
            <a:endParaRPr lang="en-US" sz="1800" dirty="0" smtClean="0"/>
          </a:p>
        </p:txBody>
      </p:sp>
      <p:pic>
        <p:nvPicPr>
          <p:cNvPr id="15364" name="Picture 4" descr="Picture1.png"/>
          <p:cNvPicPr>
            <a:picLocks noChangeAspect="1"/>
          </p:cNvPicPr>
          <p:nvPr/>
        </p:nvPicPr>
        <p:blipFill>
          <a:blip r:embed="rId3"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pPr eaLnBrk="1" hangingPunct="1"/>
            <a:r>
              <a:rPr lang="en-US" sz="4000" b="1" smtClean="0">
                <a:solidFill>
                  <a:srgbClr val="3333CC"/>
                </a:solidFill>
                <a:latin typeface="Arial" charset="0"/>
                <a:cs typeface="Arial" charset="0"/>
              </a:rPr>
              <a:t>World’s Deep Bore Tunnels</a:t>
            </a:r>
            <a:r>
              <a:rPr lang="en-US" sz="4000" b="1" smtClean="0">
                <a:latin typeface="Arial" charset="0"/>
                <a:cs typeface="Arial" charset="0"/>
              </a:rPr>
              <a:t> </a:t>
            </a:r>
          </a:p>
        </p:txBody>
      </p:sp>
      <p:graphicFrame>
        <p:nvGraphicFramePr>
          <p:cNvPr id="1026" name="Object 4"/>
          <p:cNvGraphicFramePr>
            <a:graphicFrameLocks noChangeAspect="1"/>
          </p:cNvGraphicFramePr>
          <p:nvPr>
            <p:ph idx="1"/>
          </p:nvPr>
        </p:nvGraphicFramePr>
        <p:xfrm>
          <a:off x="3354388" y="1371600"/>
          <a:ext cx="4949825" cy="4243388"/>
        </p:xfrm>
        <a:graphic>
          <a:graphicData uri="http://schemas.openxmlformats.org/presentationml/2006/ole">
            <p:oleObj spid="_x0000_s1026" name="Chart" r:id="rId4" imgW="7743749" imgH="6638849" progId="Excel.Sheet.8">
              <p:embed/>
            </p:oleObj>
          </a:graphicData>
        </a:graphic>
      </p:graphicFrame>
      <p:sp>
        <p:nvSpPr>
          <p:cNvPr id="1028" name="Text Box 3"/>
          <p:cNvSpPr txBox="1">
            <a:spLocks noChangeArrowheads="1"/>
          </p:cNvSpPr>
          <p:nvPr/>
        </p:nvSpPr>
        <p:spPr bwMode="auto">
          <a:xfrm>
            <a:off x="457200" y="1752600"/>
            <a:ext cx="2286000" cy="2308225"/>
          </a:xfrm>
          <a:prstGeom prst="rect">
            <a:avLst/>
          </a:prstGeom>
          <a:noFill/>
          <a:ln w="9525">
            <a:noFill/>
            <a:miter lim="800000"/>
            <a:headEnd/>
            <a:tailEnd/>
          </a:ln>
        </p:spPr>
        <p:txBody>
          <a:bodyPr>
            <a:spAutoFit/>
          </a:bodyPr>
          <a:lstStyle/>
          <a:p>
            <a:pPr algn="ctr">
              <a:spcBef>
                <a:spcPct val="50000"/>
              </a:spcBef>
            </a:pPr>
            <a:r>
              <a:rPr lang="en-US"/>
              <a:t>Majority of projects indicate a cost per mile of single tunnel of less than $350 million.  This equates, for two tunnels 10,000 ft long, to $1.2 billion.</a:t>
            </a:r>
          </a:p>
        </p:txBody>
      </p:sp>
      <p:sp>
        <p:nvSpPr>
          <p:cNvPr id="1029" name="Text Box 4"/>
          <p:cNvSpPr txBox="1">
            <a:spLocks noChangeArrowheads="1"/>
          </p:cNvSpPr>
          <p:nvPr/>
        </p:nvSpPr>
        <p:spPr bwMode="auto">
          <a:xfrm>
            <a:off x="3429000" y="5715000"/>
            <a:ext cx="5562600" cy="846138"/>
          </a:xfrm>
          <a:prstGeom prst="rect">
            <a:avLst/>
          </a:prstGeom>
          <a:noFill/>
          <a:ln w="9525">
            <a:noFill/>
            <a:miter lim="800000"/>
            <a:headEnd/>
            <a:tailEnd/>
          </a:ln>
        </p:spPr>
        <p:txBody>
          <a:bodyPr>
            <a:spAutoFit/>
          </a:bodyPr>
          <a:lstStyle/>
          <a:p>
            <a:pPr>
              <a:spcBef>
                <a:spcPct val="50000"/>
              </a:spcBef>
            </a:pPr>
            <a:r>
              <a:rPr lang="en-US" sz="1100" i="1" u="sng"/>
              <a:t>Notes</a:t>
            </a:r>
            <a:r>
              <a:rPr lang="en-US" sz="1100"/>
              <a:t>:</a:t>
            </a:r>
          </a:p>
          <a:p>
            <a:pPr>
              <a:buFontTx/>
              <a:buChar char="•"/>
            </a:pPr>
            <a:r>
              <a:rPr lang="en-US" sz="1100"/>
              <a:t> </a:t>
            </a:r>
            <a:r>
              <a:rPr lang="en-US" sz="900"/>
              <a:t>Costs are reported project costs, and have been normalized to indicate the cost of a mile of single tunnel</a:t>
            </a:r>
          </a:p>
          <a:p>
            <a:pPr>
              <a:buFontTx/>
              <a:buChar char="•"/>
            </a:pPr>
            <a:r>
              <a:rPr lang="en-US" sz="900"/>
              <a:t> No price escalation has been incorporated</a:t>
            </a:r>
          </a:p>
          <a:p>
            <a:pPr>
              <a:buFontTx/>
              <a:buChar char="•"/>
            </a:pPr>
            <a:r>
              <a:rPr lang="en-US" sz="900"/>
              <a:t> Costs for I-710 project in Los Angeles are from feasibility study – project is not built</a:t>
            </a:r>
          </a:p>
          <a:p>
            <a:pPr>
              <a:buFontTx/>
              <a:buChar char="•"/>
            </a:pPr>
            <a:r>
              <a:rPr lang="en-US" sz="900"/>
              <a:t> Alaskan Way figures based on $2.8bn for twin 10,000ft long tunnels</a:t>
            </a:r>
          </a:p>
        </p:txBody>
      </p:sp>
      <p:pic>
        <p:nvPicPr>
          <p:cNvPr id="1030" name="Picture 7" descr="Picture1.png"/>
          <p:cNvPicPr>
            <a:picLocks noChangeAspect="1"/>
          </p:cNvPicPr>
          <p:nvPr/>
        </p:nvPicPr>
        <p:blipFill>
          <a:blip r:embed="rId5"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solidFill>
                  <a:srgbClr val="3333CC"/>
                </a:solidFill>
                <a:latin typeface="Arial" charset="0"/>
                <a:cs typeface="Arial" charset="0"/>
              </a:rPr>
              <a:t>Critical Issues Open</a:t>
            </a:r>
            <a:endParaRPr lang="en-US" smtClean="0">
              <a:solidFill>
                <a:srgbClr val="3333CC"/>
              </a:solidFill>
              <a:latin typeface="Arial" charset="0"/>
              <a:cs typeface="Arial" charset="0"/>
            </a:endParaRPr>
          </a:p>
        </p:txBody>
      </p:sp>
      <p:sp>
        <p:nvSpPr>
          <p:cNvPr id="16387" name="Content Placeholder 3"/>
          <p:cNvSpPr>
            <a:spLocks noGrp="1"/>
          </p:cNvSpPr>
          <p:nvPr>
            <p:ph idx="1"/>
          </p:nvPr>
        </p:nvSpPr>
        <p:spPr>
          <a:xfrm>
            <a:off x="1600200" y="1600200"/>
            <a:ext cx="6629400" cy="4800600"/>
          </a:xfrm>
        </p:spPr>
        <p:txBody>
          <a:bodyPr/>
          <a:lstStyle/>
          <a:p>
            <a:pPr eaLnBrk="1" hangingPunct="1"/>
            <a:r>
              <a:rPr lang="en-US" sz="1400" smtClean="0">
                <a:latin typeface="Arial" charset="0"/>
                <a:cs typeface="Arial" charset="0"/>
              </a:rPr>
              <a:t>17,000 vehicles a day to NW Seattle</a:t>
            </a:r>
          </a:p>
          <a:p>
            <a:pPr eaLnBrk="1" hangingPunct="1">
              <a:buFont typeface="Arial" charset="0"/>
              <a:buNone/>
            </a:pPr>
            <a:r>
              <a:rPr lang="en-US" sz="800" smtClean="0">
                <a:latin typeface="Arial" charset="0"/>
                <a:cs typeface="Arial" charset="0"/>
              </a:rPr>
              <a:t>  </a:t>
            </a:r>
          </a:p>
          <a:p>
            <a:pPr eaLnBrk="1" hangingPunct="1"/>
            <a:r>
              <a:rPr lang="en-US" sz="1400" smtClean="0">
                <a:latin typeface="Arial" charset="0"/>
                <a:cs typeface="Arial" charset="0"/>
              </a:rPr>
              <a:t>How does the North Portal work—Mercer Street, esp West Mercer?</a:t>
            </a:r>
          </a:p>
          <a:p>
            <a:pPr eaLnBrk="1" hangingPunct="1">
              <a:buFont typeface="Arial" charset="0"/>
              <a:buNone/>
            </a:pPr>
            <a:r>
              <a:rPr lang="en-US" sz="800" smtClean="0">
                <a:latin typeface="Arial" charset="0"/>
                <a:cs typeface="Arial" charset="0"/>
              </a:rPr>
              <a:t>  </a:t>
            </a:r>
          </a:p>
          <a:p>
            <a:pPr eaLnBrk="1" hangingPunct="1"/>
            <a:r>
              <a:rPr lang="en-US" sz="1400" smtClean="0">
                <a:latin typeface="Arial" charset="0"/>
                <a:cs typeface="Arial" charset="0"/>
              </a:rPr>
              <a:t>How does the South Portal work?</a:t>
            </a:r>
          </a:p>
          <a:p>
            <a:pPr eaLnBrk="1" hangingPunct="1">
              <a:buFont typeface="Arial" charset="0"/>
              <a:buNone/>
            </a:pPr>
            <a:endParaRPr lang="en-US" sz="1400" smtClean="0">
              <a:latin typeface="Arial" charset="0"/>
              <a:cs typeface="Arial" charset="0"/>
            </a:endParaRPr>
          </a:p>
          <a:p>
            <a:pPr eaLnBrk="1" hangingPunct="1"/>
            <a:r>
              <a:rPr lang="en-US" sz="1400" smtClean="0">
                <a:latin typeface="Arial" charset="0"/>
                <a:cs typeface="Arial" charset="0"/>
              </a:rPr>
              <a:t>What is design of Central Waterfront?</a:t>
            </a:r>
          </a:p>
          <a:p>
            <a:pPr eaLnBrk="1" hangingPunct="1">
              <a:buFont typeface="Arial" charset="0"/>
              <a:buNone/>
            </a:pPr>
            <a:r>
              <a:rPr lang="en-US" sz="800" smtClean="0">
                <a:latin typeface="Arial" charset="0"/>
                <a:cs typeface="Arial" charset="0"/>
              </a:rPr>
              <a:t>  </a:t>
            </a:r>
          </a:p>
          <a:p>
            <a:pPr eaLnBrk="1" hangingPunct="1">
              <a:buFont typeface="Arial" charset="0"/>
              <a:buNone/>
            </a:pPr>
            <a:r>
              <a:rPr lang="en-US" sz="800" smtClean="0">
                <a:latin typeface="Arial" charset="0"/>
                <a:cs typeface="Arial" charset="0"/>
              </a:rPr>
              <a:t>  </a:t>
            </a:r>
          </a:p>
          <a:p>
            <a:pPr eaLnBrk="1" hangingPunct="1"/>
            <a:r>
              <a:rPr lang="en-US" sz="1400" smtClean="0">
                <a:latin typeface="Arial" charset="0"/>
                <a:cs typeface="Arial" charset="0"/>
              </a:rPr>
              <a:t>Financing — City</a:t>
            </a:r>
          </a:p>
          <a:p>
            <a:pPr eaLnBrk="1" hangingPunct="1">
              <a:buFont typeface="Arial" charset="0"/>
              <a:buNone/>
            </a:pPr>
            <a:r>
              <a:rPr lang="en-US" sz="800" smtClean="0">
                <a:latin typeface="Arial" charset="0"/>
                <a:cs typeface="Arial" charset="0"/>
              </a:rPr>
              <a:t>  </a:t>
            </a:r>
          </a:p>
          <a:p>
            <a:pPr eaLnBrk="1" hangingPunct="1"/>
            <a:r>
              <a:rPr lang="en-US" sz="1400" smtClean="0">
                <a:latin typeface="Arial" charset="0"/>
                <a:cs typeface="Arial" charset="0"/>
              </a:rPr>
              <a:t>Financing — County</a:t>
            </a:r>
          </a:p>
          <a:p>
            <a:pPr eaLnBrk="1" hangingPunct="1">
              <a:buFont typeface="Arial" charset="0"/>
              <a:buNone/>
            </a:pPr>
            <a:r>
              <a:rPr lang="en-US" sz="800" smtClean="0">
                <a:latin typeface="Arial" charset="0"/>
                <a:cs typeface="Arial" charset="0"/>
              </a:rPr>
              <a:t>  </a:t>
            </a:r>
          </a:p>
          <a:p>
            <a:pPr eaLnBrk="1" hangingPunct="1"/>
            <a:r>
              <a:rPr lang="en-US" sz="1400" smtClean="0">
                <a:latin typeface="Arial" charset="0"/>
                <a:cs typeface="Arial" charset="0"/>
              </a:rPr>
              <a:t>Financing — Port</a:t>
            </a:r>
          </a:p>
          <a:p>
            <a:pPr eaLnBrk="1" hangingPunct="1">
              <a:buFont typeface="Arial" charset="0"/>
              <a:buNone/>
            </a:pPr>
            <a:r>
              <a:rPr lang="en-US" sz="800" smtClean="0">
                <a:latin typeface="Arial" charset="0"/>
                <a:cs typeface="Arial" charset="0"/>
              </a:rPr>
              <a:t>  </a:t>
            </a:r>
          </a:p>
          <a:p>
            <a:pPr eaLnBrk="1" hangingPunct="1">
              <a:buFont typeface="Arial" charset="0"/>
              <a:buNone/>
            </a:pPr>
            <a:r>
              <a:rPr lang="en-US" sz="800" smtClean="0">
                <a:latin typeface="Arial" charset="0"/>
                <a:cs typeface="Arial" charset="0"/>
              </a:rPr>
              <a:t>    </a:t>
            </a:r>
          </a:p>
          <a:p>
            <a:pPr eaLnBrk="1" hangingPunct="1">
              <a:buFont typeface="Arial" charset="0"/>
              <a:buNone/>
            </a:pPr>
            <a:r>
              <a:rPr lang="en-US" sz="1400" b="1" smtClean="0">
                <a:latin typeface="Arial" charset="0"/>
                <a:cs typeface="Arial" charset="0"/>
              </a:rPr>
              <a:t>	Project is at less than 15% design, so there is plenty of time to solve</a:t>
            </a:r>
          </a:p>
        </p:txBody>
      </p:sp>
      <p:pic>
        <p:nvPicPr>
          <p:cNvPr id="16388" name="Picture 3" descr="Picture1.png"/>
          <p:cNvPicPr>
            <a:picLocks noChangeAspect="1"/>
          </p:cNvPicPr>
          <p:nvPr/>
        </p:nvPicPr>
        <p:blipFill>
          <a:blip r:embed="rId3"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838200" y="762000"/>
            <a:ext cx="7589838" cy="5553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3333CC"/>
                </a:solidFill>
                <a:latin typeface="Arial" pitchFamily="34" charset="0"/>
                <a:cs typeface="Arial" pitchFamily="34" charset="0"/>
              </a:rPr>
              <a:t>Alaskan Way Viaduct</a:t>
            </a:r>
            <a:br>
              <a:rPr lang="en-US" b="1" dirty="0" smtClean="0">
                <a:solidFill>
                  <a:srgbClr val="3333CC"/>
                </a:solidFill>
                <a:latin typeface="Arial" pitchFamily="34" charset="0"/>
                <a:cs typeface="Arial" pitchFamily="34" charset="0"/>
              </a:rPr>
            </a:br>
            <a:r>
              <a:rPr lang="en-US" b="1" dirty="0" smtClean="0">
                <a:solidFill>
                  <a:srgbClr val="3333CC"/>
                </a:solidFill>
                <a:latin typeface="Arial" pitchFamily="34" charset="0"/>
                <a:cs typeface="Arial" pitchFamily="34" charset="0"/>
              </a:rPr>
              <a:t> Quick History</a:t>
            </a:r>
            <a:endParaRPr lang="en-US" dirty="0" smtClean="0">
              <a:solidFill>
                <a:srgbClr val="3333CC"/>
              </a:solidFill>
              <a:latin typeface="Arial" pitchFamily="34" charset="0"/>
              <a:cs typeface="Arial" pitchFamily="34" charset="0"/>
            </a:endParaRPr>
          </a:p>
        </p:txBody>
      </p:sp>
      <p:sp>
        <p:nvSpPr>
          <p:cNvPr id="3" name="Content Placeholder 2"/>
          <p:cNvSpPr>
            <a:spLocks noGrp="1"/>
          </p:cNvSpPr>
          <p:nvPr>
            <p:ph idx="1"/>
          </p:nvPr>
        </p:nvSpPr>
        <p:spPr>
          <a:xfrm>
            <a:off x="1295400" y="1524000"/>
            <a:ext cx="7010400" cy="4830763"/>
          </a:xfrm>
        </p:spPr>
        <p:txBody>
          <a:bodyPr rtlCol="0">
            <a:normAutofit fontScale="40000" lnSpcReduction="20000"/>
          </a:bodyPr>
          <a:lstStyle/>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None/>
              <a:defRPr/>
            </a:pPr>
            <a:r>
              <a:rPr lang="en-US" dirty="0" smtClean="0">
                <a:latin typeface="Arial" pitchFamily="34" charset="0"/>
                <a:cs typeface="Arial" pitchFamily="34" charset="0"/>
              </a:rPr>
              <a:t>1953	Central Viaduct Opens</a:t>
            </a:r>
          </a:p>
          <a:p>
            <a:pPr marL="514350" indent="-514350" eaLnBrk="1" fontAlgn="auto" hangingPunct="1">
              <a:spcAft>
                <a:spcPts val="0"/>
              </a:spcAft>
              <a:buFont typeface="Arial" charset="0"/>
              <a:buNone/>
              <a:defRPr/>
            </a:pPr>
            <a:endParaRPr lang="en-US" dirty="0" smtClean="0">
              <a:latin typeface="Arial" pitchFamily="34" charset="0"/>
              <a:cs typeface="Arial" pitchFamily="34" charset="0"/>
            </a:endParaRPr>
          </a:p>
          <a:p>
            <a:pPr marL="514350" indent="-514350" eaLnBrk="1" fontAlgn="auto" hangingPunct="1">
              <a:spcAft>
                <a:spcPts val="0"/>
              </a:spcAft>
              <a:buFont typeface="Arial" charset="0"/>
              <a:buNone/>
              <a:defRPr/>
            </a:pPr>
            <a:r>
              <a:rPr lang="en-US" dirty="0" smtClean="0">
                <a:latin typeface="Arial" pitchFamily="34" charset="0"/>
                <a:cs typeface="Arial" pitchFamily="34" charset="0"/>
              </a:rPr>
              <a:t>1985 		University of Washington study identifies problems</a:t>
            </a:r>
          </a:p>
          <a:p>
            <a:pPr eaLnBrk="1" fontAlgn="auto" hangingPunct="1">
              <a:spcAft>
                <a:spcPts val="0"/>
              </a:spcAft>
              <a:buFont typeface="Arial" pitchFamily="34" charset="0"/>
              <a:buNone/>
              <a:defRPr/>
            </a:pPr>
            <a:endParaRPr lang="en-US" dirty="0" smtClean="0">
              <a:latin typeface="Arial" pitchFamily="34" charset="0"/>
              <a:cs typeface="Arial" pitchFamily="34" charset="0"/>
            </a:endParaRPr>
          </a:p>
          <a:p>
            <a:pPr eaLnBrk="1" fontAlgn="auto" hangingPunct="1">
              <a:spcAft>
                <a:spcPts val="0"/>
              </a:spcAft>
              <a:buFont typeface="Arial" pitchFamily="34" charset="0"/>
              <a:buNone/>
              <a:defRPr/>
            </a:pPr>
            <a:r>
              <a:rPr lang="en-US" dirty="0" smtClean="0">
                <a:latin typeface="Arial" pitchFamily="34" charset="0"/>
                <a:cs typeface="Arial" pitchFamily="34" charset="0"/>
              </a:rPr>
              <a:t>2001 	Nisqually Quake</a:t>
            </a:r>
          </a:p>
          <a:p>
            <a:pPr eaLnBrk="1" fontAlgn="auto" hangingPunct="1">
              <a:spcAft>
                <a:spcPts val="0"/>
              </a:spcAft>
              <a:buFont typeface="Arial" pitchFamily="34" charset="0"/>
              <a:buNone/>
              <a:defRPr/>
            </a:pPr>
            <a:r>
              <a:rPr lang="en-US" dirty="0" smtClean="0">
                <a:latin typeface="Arial" pitchFamily="34" charset="0"/>
                <a:cs typeface="Arial" pitchFamily="34" charset="0"/>
              </a:rPr>
              <a:t>		     70+ Alternatives Evaluated</a:t>
            </a:r>
          </a:p>
          <a:p>
            <a:pPr eaLnBrk="1" fontAlgn="auto" hangingPunct="1">
              <a:spcAft>
                <a:spcPts val="0"/>
              </a:spcAft>
              <a:buFont typeface="Arial" pitchFamily="34" charset="0"/>
              <a:buNone/>
              <a:defRPr/>
            </a:pPr>
            <a:r>
              <a:rPr lang="en-US" dirty="0" smtClean="0">
                <a:latin typeface="Arial" pitchFamily="34" charset="0"/>
                <a:cs typeface="Arial" pitchFamily="34" charset="0"/>
              </a:rPr>
              <a:t>2004	EIS </a:t>
            </a:r>
          </a:p>
          <a:p>
            <a:pPr marL="514350" indent="-514350" eaLnBrk="1" fontAlgn="auto" hangingPunct="1">
              <a:spcAft>
                <a:spcPts val="0"/>
              </a:spcAft>
              <a:buFont typeface="Arial" charset="0"/>
              <a:buNone/>
              <a:defRPr/>
            </a:pPr>
            <a:endParaRPr lang="en-US" dirty="0" smtClean="0">
              <a:latin typeface="Arial" pitchFamily="34" charset="0"/>
              <a:cs typeface="Arial" pitchFamily="34" charset="0"/>
            </a:endParaRPr>
          </a:p>
          <a:p>
            <a:pPr marL="514350" indent="-514350" eaLnBrk="1" fontAlgn="auto" hangingPunct="1">
              <a:spcAft>
                <a:spcPts val="0"/>
              </a:spcAft>
              <a:buFont typeface="Arial" charset="0"/>
              <a:buNone/>
              <a:defRPr/>
            </a:pPr>
            <a:r>
              <a:rPr lang="en-US" dirty="0" smtClean="0">
                <a:latin typeface="Arial" pitchFamily="34" charset="0"/>
                <a:cs typeface="Arial" pitchFamily="34" charset="0"/>
              </a:rPr>
              <a:t>2006       	SEIS     2 Preferred alternatives:</a:t>
            </a:r>
          </a:p>
          <a:p>
            <a:pPr eaLnBrk="1" fontAlgn="auto" hangingPunct="1">
              <a:spcAft>
                <a:spcPts val="0"/>
              </a:spcAft>
              <a:buFont typeface="Arial" pitchFamily="34" charset="0"/>
              <a:buNone/>
              <a:defRPr/>
            </a:pPr>
            <a:r>
              <a:rPr lang="en-US" dirty="0" smtClean="0">
                <a:latin typeface="Arial" pitchFamily="34" charset="0"/>
                <a:cs typeface="Arial" pitchFamily="34" charset="0"/>
              </a:rPr>
              <a:t>		</a:t>
            </a:r>
          </a:p>
          <a:p>
            <a:pPr eaLnBrk="1" fontAlgn="auto" hangingPunct="1">
              <a:spcAft>
                <a:spcPts val="0"/>
              </a:spcAft>
              <a:buFont typeface="Arial" pitchFamily="34" charset="0"/>
              <a:buNone/>
              <a:defRPr/>
            </a:pPr>
            <a:r>
              <a:rPr lang="en-US" dirty="0" smtClean="0">
                <a:latin typeface="Arial" pitchFamily="34" charset="0"/>
                <a:cs typeface="Arial" pitchFamily="34" charset="0"/>
              </a:rPr>
              <a:t>2007	Seattle Voters reject both alternatives</a:t>
            </a:r>
          </a:p>
          <a:p>
            <a:pPr eaLnBrk="1" fontAlgn="auto" hangingPunct="1">
              <a:spcAft>
                <a:spcPts val="0"/>
              </a:spcAft>
              <a:buFont typeface="Arial" pitchFamily="34" charset="0"/>
              <a:buNone/>
              <a:defRPr/>
            </a:pPr>
            <a:r>
              <a:rPr lang="en-US" dirty="0" smtClean="0">
                <a:latin typeface="Arial" pitchFamily="34" charset="0"/>
                <a:cs typeface="Arial" pitchFamily="34" charset="0"/>
              </a:rPr>
              <a:t>		Project Team is created and selects 30 stakeholders</a:t>
            </a:r>
          </a:p>
          <a:p>
            <a:pPr eaLnBrk="1" fontAlgn="auto" hangingPunct="1">
              <a:spcAft>
                <a:spcPts val="0"/>
              </a:spcAft>
              <a:buFont typeface="Arial" pitchFamily="34" charset="0"/>
              <a:buNone/>
              <a:defRPr/>
            </a:pPr>
            <a:endParaRPr lang="en-US" dirty="0" smtClean="0">
              <a:latin typeface="Arial" pitchFamily="34" charset="0"/>
              <a:cs typeface="Arial" pitchFamily="34" charset="0"/>
            </a:endParaRPr>
          </a:p>
          <a:p>
            <a:pPr marL="514350" indent="-514350" eaLnBrk="1" fontAlgn="auto" hangingPunct="1">
              <a:spcAft>
                <a:spcPts val="0"/>
              </a:spcAft>
              <a:buFont typeface="Arial" pitchFamily="34" charset="0"/>
              <a:buAutoNum type="arabicPlain" startAt="2008"/>
              <a:defRPr/>
            </a:pPr>
            <a:r>
              <a:rPr lang="en-US" dirty="0" smtClean="0">
                <a:latin typeface="Arial" pitchFamily="34" charset="0"/>
                <a:cs typeface="Arial" pitchFamily="34" charset="0"/>
              </a:rPr>
              <a:t>         Dec 11  Project Team recommends Surface and Elevated ;  Stakeholders say 	Tunnel + Transit</a:t>
            </a:r>
          </a:p>
          <a:p>
            <a:pPr marL="514350" indent="-514350" eaLnBrk="1" fontAlgn="auto" hangingPunct="1">
              <a:spcAft>
                <a:spcPts val="0"/>
              </a:spcAft>
              <a:buFont typeface="Arial" charset="0"/>
              <a:buNone/>
              <a:defRPr/>
            </a:pPr>
            <a:r>
              <a:rPr lang="en-US" dirty="0" smtClean="0">
                <a:latin typeface="Arial" pitchFamily="34" charset="0"/>
                <a:cs typeface="Arial" pitchFamily="34" charset="0"/>
              </a:rPr>
              <a:t>		Dec 12  Stakeholders meet with Project Team and outside Tunnel experts</a:t>
            </a:r>
          </a:p>
          <a:p>
            <a:pPr marL="514350" indent="-514350" eaLnBrk="1" fontAlgn="auto" hangingPunct="1">
              <a:spcAft>
                <a:spcPts val="0"/>
              </a:spcAft>
              <a:buFont typeface="Arial" pitchFamily="34" charset="0"/>
              <a:buAutoNum type="arabicPlain" startAt="2008"/>
              <a:defRPr/>
            </a:pPr>
            <a:endParaRPr lang="en-US" dirty="0" smtClean="0">
              <a:latin typeface="Arial" pitchFamily="34" charset="0"/>
              <a:cs typeface="Arial" pitchFamily="34" charset="0"/>
            </a:endParaRPr>
          </a:p>
          <a:p>
            <a:pPr marL="514350" indent="-514350" eaLnBrk="1" fontAlgn="auto" hangingPunct="1">
              <a:spcAft>
                <a:spcPts val="0"/>
              </a:spcAft>
              <a:buFont typeface="Arial" charset="0"/>
              <a:buNone/>
              <a:defRPr/>
            </a:pPr>
            <a:endParaRPr lang="en-US" dirty="0" smtClean="0">
              <a:latin typeface="Arial" pitchFamily="34" charset="0"/>
              <a:cs typeface="Arial" pitchFamily="34" charset="0"/>
            </a:endParaRPr>
          </a:p>
          <a:p>
            <a:pPr eaLnBrk="1" fontAlgn="auto" hangingPunct="1">
              <a:spcAft>
                <a:spcPts val="0"/>
              </a:spcAft>
              <a:buFont typeface="Arial" pitchFamily="34" charset="0"/>
              <a:buNone/>
              <a:defRPr/>
            </a:pPr>
            <a:r>
              <a:rPr lang="en-US" dirty="0" smtClean="0">
                <a:solidFill>
                  <a:srgbClr val="3333CC"/>
                </a:solidFill>
                <a:latin typeface="Arial" pitchFamily="34" charset="0"/>
                <a:cs typeface="Arial" pitchFamily="34" charset="0"/>
              </a:rPr>
              <a:t> </a:t>
            </a:r>
          </a:p>
          <a:p>
            <a:pPr eaLnBrk="1" fontAlgn="auto" hangingPunct="1">
              <a:spcAft>
                <a:spcPts val="0"/>
              </a:spcAft>
              <a:buFont typeface="Arial" pitchFamily="34" charset="0"/>
              <a:buNone/>
              <a:defRPr/>
            </a:pPr>
            <a:r>
              <a:rPr lang="en-US" dirty="0" smtClean="0">
                <a:latin typeface="Arial" pitchFamily="34" charset="0"/>
                <a:cs typeface="Arial" pitchFamily="34" charset="0"/>
              </a:rPr>
              <a:t> </a:t>
            </a:r>
          </a:p>
          <a:p>
            <a:pPr eaLnBrk="1" fontAlgn="auto" hangingPunct="1">
              <a:spcAft>
                <a:spcPts val="0"/>
              </a:spcAft>
              <a:buFont typeface="Arial" pitchFamily="34" charset="0"/>
              <a:buChar char="•"/>
              <a:defRPr/>
            </a:pPr>
            <a:r>
              <a:rPr lang="en-US" sz="2300" dirty="0" smtClean="0">
                <a:sym typeface="Wingdings" pitchFamily="2" charset="2"/>
              </a:rPr>
              <a:t> Brochure from Grand Opening Party 1959</a:t>
            </a:r>
            <a:endParaRPr lang="en-US" sz="2300" dirty="0" smtClean="0"/>
          </a:p>
        </p:txBody>
      </p:sp>
      <p:pic>
        <p:nvPicPr>
          <p:cNvPr id="4100" name="Picture 3" descr="Picture1.png"/>
          <p:cNvPicPr>
            <a:picLocks noChangeAspect="1"/>
          </p:cNvPicPr>
          <p:nvPr/>
        </p:nvPicPr>
        <p:blipFill>
          <a:blip r:embed="rId3"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solidFill>
                  <a:srgbClr val="3333CC"/>
                </a:solidFill>
              </a:rPr>
              <a:t>Quick History -2</a:t>
            </a:r>
          </a:p>
        </p:txBody>
      </p:sp>
      <p:sp>
        <p:nvSpPr>
          <p:cNvPr id="3" name="Content Placeholder 2"/>
          <p:cNvSpPr>
            <a:spLocks noGrp="1"/>
          </p:cNvSpPr>
          <p:nvPr>
            <p:ph idx="1"/>
          </p:nvPr>
        </p:nvSpPr>
        <p:spPr/>
        <p:txBody>
          <a:bodyPr/>
          <a:lstStyle/>
          <a:p>
            <a:pPr marL="514350" indent="-514350" eaLnBrk="1" fontAlgn="auto" hangingPunct="1">
              <a:spcAft>
                <a:spcPts val="0"/>
              </a:spcAft>
              <a:buFont typeface="Arial" pitchFamily="34" charset="0"/>
              <a:buAutoNum type="arabicPlain" startAt="2008"/>
              <a:defRPr/>
            </a:pPr>
            <a:endParaRPr lang="en-US" sz="1200" dirty="0" smtClean="0">
              <a:latin typeface="Arial" pitchFamily="34" charset="0"/>
              <a:cs typeface="Arial" pitchFamily="34" charset="0"/>
            </a:endParaRPr>
          </a:p>
          <a:p>
            <a:pPr marL="514350" indent="-514350" eaLnBrk="1" fontAlgn="auto" hangingPunct="1">
              <a:spcAft>
                <a:spcPts val="0"/>
              </a:spcAft>
              <a:buFont typeface="Arial" charset="0"/>
              <a:buNone/>
              <a:defRPr/>
            </a:pPr>
            <a:r>
              <a:rPr lang="en-US" sz="1200" dirty="0" smtClean="0">
                <a:latin typeface="Arial" pitchFamily="34" charset="0"/>
                <a:cs typeface="Arial" pitchFamily="34" charset="0"/>
              </a:rPr>
              <a:t>	</a:t>
            </a:r>
            <a:r>
              <a:rPr lang="en-US" sz="1400" dirty="0" smtClean="0">
                <a:latin typeface="Arial" pitchFamily="34" charset="0"/>
                <a:cs typeface="Arial" pitchFamily="34" charset="0"/>
              </a:rPr>
              <a:t>2009         Jan 13  Governor, Mayor, County Exec, endorse Tunnel + Transit</a:t>
            </a:r>
          </a:p>
          <a:p>
            <a:pPr marL="514350" indent="-514350" eaLnBrk="1" fontAlgn="auto" hangingPunct="1">
              <a:spcAft>
                <a:spcPts val="0"/>
              </a:spcAft>
              <a:buFont typeface="Arial" charset="0"/>
              <a:buNone/>
              <a:defRPr/>
            </a:pPr>
            <a:endParaRPr lang="en-US" sz="1400" dirty="0" smtClean="0">
              <a:latin typeface="Arial" pitchFamily="34" charset="0"/>
              <a:cs typeface="Arial" pitchFamily="34" charset="0"/>
            </a:endParaRPr>
          </a:p>
          <a:p>
            <a:pPr>
              <a:buFont typeface="Arial" charset="0"/>
              <a:buNone/>
              <a:defRPr/>
            </a:pPr>
            <a:r>
              <a:rPr lang="en-US" sz="1400" dirty="0" smtClean="0">
                <a:latin typeface="Arial" pitchFamily="34" charset="0"/>
                <a:cs typeface="Arial" pitchFamily="34" charset="0"/>
              </a:rPr>
              <a:t>		         </a:t>
            </a:r>
            <a:r>
              <a:rPr lang="en-US" sz="1400" dirty="0" smtClean="0"/>
              <a:t>House votes 52-43 in favor of Tunnel + Transit</a:t>
            </a:r>
          </a:p>
          <a:p>
            <a:pPr>
              <a:buFont typeface="Arial" charset="0"/>
              <a:buNone/>
              <a:defRPr/>
            </a:pPr>
            <a:r>
              <a:rPr lang="en-US" sz="1400" dirty="0" smtClean="0"/>
              <a:t>      	   	            Senate votes 39-9 in favor</a:t>
            </a:r>
          </a:p>
          <a:p>
            <a:pPr>
              <a:buFont typeface="Arial" charset="0"/>
              <a:buNone/>
              <a:defRPr/>
            </a:pPr>
            <a:r>
              <a:rPr lang="en-US" sz="1400" dirty="0" smtClean="0"/>
              <a:t>		            Transportation Budget approved </a:t>
            </a:r>
          </a:p>
          <a:p>
            <a:pPr>
              <a:buFont typeface="Arial" charset="0"/>
              <a:buNone/>
              <a:defRPr/>
            </a:pPr>
            <a:r>
              <a:rPr lang="en-US" sz="1400" dirty="0" smtClean="0"/>
              <a:t>		                  77-19 in House</a:t>
            </a:r>
          </a:p>
          <a:p>
            <a:pPr>
              <a:buFont typeface="Arial" charset="0"/>
              <a:buNone/>
              <a:defRPr/>
            </a:pPr>
            <a:r>
              <a:rPr lang="en-US" sz="1400" dirty="0" smtClean="0"/>
              <a:t>		                   41-  9  in Senate</a:t>
            </a:r>
          </a:p>
          <a:p>
            <a:pPr>
              <a:buFont typeface="Arial" charset="0"/>
              <a:buNone/>
              <a:defRPr/>
            </a:pPr>
            <a:endParaRPr lang="en-US" sz="1400" dirty="0" smtClean="0"/>
          </a:p>
          <a:p>
            <a:pPr>
              <a:buFont typeface="Arial" charset="0"/>
              <a:buNone/>
              <a:defRPr/>
            </a:pPr>
            <a:r>
              <a:rPr lang="en-US" sz="1400" dirty="0" smtClean="0"/>
              <a:t>		            Seattle City Council approves 9-0</a:t>
            </a:r>
          </a:p>
          <a:p>
            <a:pPr>
              <a:buFont typeface="Arial" charset="0"/>
              <a:buNone/>
              <a:defRPr/>
            </a:pPr>
            <a:endParaRPr lang="en-US" sz="1400" dirty="0" smtClean="0"/>
          </a:p>
          <a:p>
            <a:pPr>
              <a:buFont typeface="Arial" charset="0"/>
              <a:buNone/>
              <a:defRPr/>
            </a:pPr>
            <a:r>
              <a:rPr lang="en-US" sz="1400" dirty="0" smtClean="0"/>
              <a:t>	Today KOMO</a:t>
            </a:r>
            <a:r>
              <a:rPr lang="en-US" sz="1400" smtClean="0"/>
              <a:t>	“We </a:t>
            </a:r>
            <a:r>
              <a:rPr lang="en-US" sz="1400" dirty="0" smtClean="0"/>
              <a:t>are very deeply committed to proceeding with the </a:t>
            </a:r>
            <a:r>
              <a:rPr lang="en-US" sz="1400" smtClean="0"/>
              <a:t>tunnel  project”</a:t>
            </a:r>
            <a:endParaRPr lang="en-US" sz="1400" dirty="0" smtClean="0"/>
          </a:p>
          <a:p>
            <a:pPr marL="514350" indent="-514350" eaLnBrk="1" fontAlgn="auto" hangingPunct="1">
              <a:spcAft>
                <a:spcPts val="0"/>
              </a:spcAft>
              <a:buFont typeface="Arial" charset="0"/>
              <a:buNone/>
              <a:defRPr/>
            </a:pP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solidFill>
                  <a:srgbClr val="3333CC"/>
                </a:solidFill>
              </a:rPr>
              <a:t>Looking Forward</a:t>
            </a:r>
          </a:p>
        </p:txBody>
      </p:sp>
      <p:sp>
        <p:nvSpPr>
          <p:cNvPr id="6147" name="Content Placeholder 2"/>
          <p:cNvSpPr>
            <a:spLocks noGrp="1"/>
          </p:cNvSpPr>
          <p:nvPr>
            <p:ph idx="1"/>
          </p:nvPr>
        </p:nvSpPr>
        <p:spPr>
          <a:xfrm>
            <a:off x="457200" y="1524000"/>
            <a:ext cx="8229600" cy="4525963"/>
          </a:xfrm>
        </p:spPr>
        <p:txBody>
          <a:bodyPr/>
          <a:lstStyle/>
          <a:p>
            <a:pPr lvl="1">
              <a:buFont typeface="Arial" charset="0"/>
              <a:buAutoNum type="arabicPlain" startAt="2009"/>
            </a:pPr>
            <a:r>
              <a:rPr lang="en-US" sz="1400" smtClean="0">
                <a:latin typeface="Arial" charset="0"/>
                <a:cs typeface="Arial" charset="0"/>
              </a:rPr>
              <a:t>             Nov 16	Qualifications due</a:t>
            </a:r>
          </a:p>
          <a:p>
            <a:pPr lvl="1">
              <a:buFont typeface="Arial" charset="0"/>
              <a:buNone/>
            </a:pPr>
            <a:r>
              <a:rPr lang="en-US" sz="1400" smtClean="0">
                <a:latin typeface="Arial" charset="0"/>
                <a:cs typeface="Arial" charset="0"/>
              </a:rPr>
              <a:t>                     December	Short list identified</a:t>
            </a:r>
          </a:p>
          <a:p>
            <a:pPr lvl="1">
              <a:buFont typeface="Arial" charset="0"/>
              <a:buNone/>
            </a:pPr>
            <a:endParaRPr lang="en-US" sz="1400" smtClean="0">
              <a:latin typeface="Arial" charset="0"/>
              <a:cs typeface="Arial" charset="0"/>
            </a:endParaRPr>
          </a:p>
          <a:p>
            <a:pPr lvl="1">
              <a:buFont typeface="Arial" charset="0"/>
              <a:buNone/>
            </a:pPr>
            <a:r>
              <a:rPr lang="en-US" sz="1400" smtClean="0">
                <a:latin typeface="Arial" charset="0"/>
                <a:cs typeface="Arial" charset="0"/>
              </a:rPr>
              <a:t>2010	            January	Traffic and Revenue studies due to Legislature</a:t>
            </a:r>
          </a:p>
          <a:p>
            <a:pPr lvl="1">
              <a:buFont typeface="Arial" charset="0"/>
              <a:buNone/>
            </a:pPr>
            <a:r>
              <a:rPr lang="en-US" sz="600" smtClean="0">
                <a:latin typeface="Arial" charset="0"/>
                <a:cs typeface="Arial" charset="0"/>
              </a:rPr>
              <a:t>				</a:t>
            </a:r>
            <a:r>
              <a:rPr lang="en-US" sz="1400" smtClean="0">
                <a:latin typeface="Arial" charset="0"/>
                <a:cs typeface="Arial" charset="0"/>
              </a:rPr>
              <a:t>  -- Includes tolling analysis</a:t>
            </a:r>
          </a:p>
          <a:p>
            <a:pPr lvl="1">
              <a:buFont typeface="Arial" charset="0"/>
              <a:buNone/>
            </a:pPr>
            <a:r>
              <a:rPr lang="en-US" sz="1400" smtClean="0">
                <a:latin typeface="Arial" charset="0"/>
                <a:cs typeface="Arial" charset="0"/>
              </a:rPr>
              <a:t>				  --Updated costs due too</a:t>
            </a:r>
          </a:p>
          <a:p>
            <a:pPr lvl="1">
              <a:buFont typeface="Arial" charset="0"/>
              <a:buNone/>
            </a:pPr>
            <a:r>
              <a:rPr lang="en-US" sz="1400" smtClean="0">
                <a:latin typeface="Arial" charset="0"/>
                <a:cs typeface="Arial" charset="0"/>
              </a:rPr>
              <a:t>				Draft SEIS-2 due</a:t>
            </a:r>
          </a:p>
          <a:p>
            <a:pPr lvl="1">
              <a:buFont typeface="Arial" charset="0"/>
              <a:buNone/>
            </a:pPr>
            <a:r>
              <a:rPr lang="en-US" sz="1400" smtClean="0">
                <a:latin typeface="Arial" charset="0"/>
                <a:cs typeface="Arial" charset="0"/>
              </a:rPr>
              <a:t>		             March	Final SEIS-2 due</a:t>
            </a:r>
          </a:p>
          <a:p>
            <a:pPr lvl="1">
              <a:buFont typeface="Arial" charset="0"/>
              <a:buNone/>
            </a:pPr>
            <a:r>
              <a:rPr lang="en-US" sz="1400" smtClean="0">
                <a:latin typeface="Arial" charset="0"/>
                <a:cs typeface="Arial" charset="0"/>
              </a:rPr>
              <a:t>				King to Holgate (south mile) begins </a:t>
            </a:r>
          </a:p>
          <a:p>
            <a:pPr lvl="1">
              <a:buFont typeface="Arial" charset="0"/>
              <a:buNone/>
            </a:pPr>
            <a:r>
              <a:rPr lang="en-US" sz="1400" smtClean="0">
                <a:latin typeface="Arial" charset="0"/>
                <a:cs typeface="Arial" charset="0"/>
              </a:rPr>
              <a:t>		</a:t>
            </a:r>
          </a:p>
          <a:p>
            <a:pPr lvl="1">
              <a:buFont typeface="Arial" charset="0"/>
              <a:buNone/>
            </a:pPr>
            <a:r>
              <a:rPr lang="en-US" sz="1400" smtClean="0">
                <a:latin typeface="Arial" charset="0"/>
                <a:cs typeface="Arial" charset="0"/>
              </a:rPr>
              <a:t>		              Fall	Proposals due</a:t>
            </a:r>
          </a:p>
          <a:p>
            <a:pPr lvl="1">
              <a:buFont typeface="Arial" charset="0"/>
              <a:buNone/>
            </a:pPr>
            <a:r>
              <a:rPr lang="en-US" sz="1400" smtClean="0">
                <a:latin typeface="Arial" charset="0"/>
                <a:cs typeface="Arial" charset="0"/>
              </a:rPr>
              <a:t>				Tunnel contractor selected</a:t>
            </a:r>
          </a:p>
          <a:p>
            <a:pPr lvl="1">
              <a:buFont typeface="Arial" charset="0"/>
              <a:buNone/>
            </a:pPr>
            <a:endParaRPr lang="en-US" sz="1400" smtClean="0">
              <a:latin typeface="Arial" charset="0"/>
              <a:cs typeface="Arial" charset="0"/>
            </a:endParaRPr>
          </a:p>
          <a:p>
            <a:pPr lvl="1">
              <a:buFont typeface="Arial" charset="0"/>
              <a:buNone/>
            </a:pPr>
            <a:r>
              <a:rPr lang="en-US" sz="1400" smtClean="0">
                <a:latin typeface="Arial" charset="0"/>
                <a:cs typeface="Arial" charset="0"/>
              </a:rPr>
              <a:t>2011			EIS Record of Decision</a:t>
            </a:r>
          </a:p>
          <a:p>
            <a:pPr lvl="1">
              <a:buFont typeface="Arial" charset="0"/>
              <a:buNone/>
            </a:pPr>
            <a:r>
              <a:rPr lang="en-US" sz="1400" smtClean="0">
                <a:latin typeface="Arial" charset="0"/>
                <a:cs typeface="Arial" charset="0"/>
              </a:rPr>
              <a:t>2012			Seawall replacement begins, Tunnel begins</a:t>
            </a:r>
          </a:p>
          <a:p>
            <a:pPr lvl="1">
              <a:buFont typeface="Arial" charset="0"/>
              <a:buNone/>
            </a:pPr>
            <a:r>
              <a:rPr lang="en-US" sz="1400" smtClean="0">
                <a:latin typeface="Arial" charset="0"/>
                <a:cs typeface="Arial" charset="0"/>
              </a:rPr>
              <a:t>2015			Tunnel opens, viaduct comes down</a:t>
            </a:r>
          </a:p>
          <a:p>
            <a:pPr lvl="1">
              <a:buFont typeface="Arial" charset="0"/>
              <a:buNone/>
            </a:pPr>
            <a:r>
              <a:rPr lang="en-US" sz="1400" smtClean="0">
                <a:latin typeface="Arial" charset="0"/>
                <a:cs typeface="Arial" charset="0"/>
              </a:rPr>
              <a:t>2017			Waterfront promenade completed</a:t>
            </a:r>
          </a:p>
          <a:p>
            <a:pPr lvl="1">
              <a:buFont typeface="Arial" charset="0"/>
              <a:buNone/>
            </a:pPr>
            <a:r>
              <a:rPr lang="en-US" sz="1400" smtClean="0">
                <a:latin typeface="Arial" charset="0"/>
                <a:cs typeface="Arial"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600" y="2057400"/>
            <a:ext cx="8229600" cy="4525963"/>
          </a:xfrm>
        </p:spPr>
        <p:txBody>
          <a:bodyPr/>
          <a:lstStyle/>
          <a:p>
            <a:pPr defTabSz="347663" eaLnBrk="1" hangingPunct="1">
              <a:buFont typeface="Arial" charset="0"/>
              <a:buNone/>
            </a:pPr>
            <a:r>
              <a:rPr lang="en-US" sz="1600" b="1" smtClean="0">
                <a:latin typeface="Arial" charset="0"/>
                <a:cs typeface="Arial" charset="0"/>
              </a:rPr>
              <a:t>Interest Groups			     Labor		Business				Neighborhoods</a:t>
            </a:r>
            <a:endParaRPr lang="en-US" sz="1600" smtClean="0">
              <a:latin typeface="Arial" charset="0"/>
              <a:cs typeface="Arial" charset="0"/>
            </a:endParaRPr>
          </a:p>
          <a:p>
            <a:pPr defTabSz="347663" eaLnBrk="1" hangingPunct="1">
              <a:buFont typeface="Arial" charset="0"/>
              <a:buNone/>
            </a:pPr>
            <a:r>
              <a:rPr lang="en-US" sz="1600" b="1" smtClean="0">
                <a:latin typeface="Arial" charset="0"/>
                <a:cs typeface="Arial" charset="0"/>
              </a:rPr>
              <a:t> </a:t>
            </a:r>
            <a:endParaRPr lang="en-US" sz="1600" smtClean="0">
              <a:latin typeface="Arial" charset="0"/>
              <a:cs typeface="Arial" charset="0"/>
            </a:endParaRPr>
          </a:p>
          <a:p>
            <a:pPr defTabSz="347663" eaLnBrk="1" hangingPunct="1">
              <a:buFont typeface="Arial" charset="0"/>
              <a:buNone/>
            </a:pPr>
            <a:r>
              <a:rPr lang="en-US" sz="1600" smtClean="0">
                <a:latin typeface="Arial" charset="0"/>
                <a:cs typeface="Arial" charset="0"/>
              </a:rPr>
              <a:t>Transportation Choices		KCLC	    	DSA		        		NE &amp; NW Seattle (2)</a:t>
            </a:r>
          </a:p>
          <a:p>
            <a:pPr defTabSz="347663" eaLnBrk="1" hangingPunct="1">
              <a:buFont typeface="Arial" charset="0"/>
              <a:buNone/>
            </a:pPr>
            <a:r>
              <a:rPr lang="en-US" sz="1600" smtClean="0">
                <a:latin typeface="Arial" charset="0"/>
                <a:cs typeface="Arial" charset="0"/>
              </a:rPr>
              <a:t>FutureWise						ILWU	    	Chamber	        		Southeast County</a:t>
            </a:r>
          </a:p>
          <a:p>
            <a:pPr defTabSz="347663" eaLnBrk="1" hangingPunct="1">
              <a:buFont typeface="Arial" charset="0"/>
              <a:buNone/>
            </a:pPr>
            <a:r>
              <a:rPr lang="en-US" sz="1600" smtClean="0">
                <a:latin typeface="Arial" charset="0"/>
                <a:cs typeface="Arial" charset="0"/>
              </a:rPr>
              <a:t>People for Puget Sound		    						Pike Place 	        </a:t>
            </a:r>
          </a:p>
          <a:p>
            <a:pPr defTabSz="347663" eaLnBrk="1" hangingPunct="1">
              <a:buFont typeface="Arial" charset="0"/>
              <a:buNone/>
            </a:pPr>
            <a:r>
              <a:rPr lang="en-US" sz="1600" smtClean="0">
                <a:latin typeface="Arial" charset="0"/>
                <a:cs typeface="Arial" charset="0"/>
              </a:rPr>
              <a:t>															Waterfront</a:t>
            </a:r>
          </a:p>
          <a:p>
            <a:pPr defTabSz="347663" eaLnBrk="1" hangingPunct="1">
              <a:buFont typeface="Arial" charset="0"/>
              <a:buNone/>
            </a:pPr>
            <a:r>
              <a:rPr lang="en-US" sz="1600" smtClean="0">
                <a:latin typeface="Arial" charset="0"/>
                <a:cs typeface="Arial" charset="0"/>
              </a:rPr>
              <a:t>Sierra Club			    						Maritime	        		Belltown</a:t>
            </a:r>
          </a:p>
          <a:p>
            <a:pPr defTabSz="347663" eaLnBrk="1" hangingPunct="1">
              <a:buFont typeface="Arial" charset="0"/>
              <a:buNone/>
            </a:pPr>
            <a:r>
              <a:rPr lang="en-US" sz="1600" smtClean="0">
                <a:latin typeface="Arial" charset="0"/>
                <a:cs typeface="Arial" charset="0"/>
              </a:rPr>
              <a:t>People’s Waterfront			    			BINMIC 				Uptown</a:t>
            </a:r>
          </a:p>
          <a:p>
            <a:pPr defTabSz="347663" eaLnBrk="1" hangingPunct="1">
              <a:buFont typeface="Arial" charset="0"/>
              <a:buNone/>
            </a:pPr>
            <a:r>
              <a:rPr lang="en-US" sz="1600" smtClean="0">
                <a:latin typeface="Arial" charset="0"/>
                <a:cs typeface="Arial" charset="0"/>
              </a:rPr>
              <a:t>Working Families Elevated	    	    			Stadiums	        International District</a:t>
            </a:r>
          </a:p>
          <a:p>
            <a:pPr defTabSz="347663" eaLnBrk="1" hangingPunct="1">
              <a:buFont typeface="Arial" charset="0"/>
              <a:buNone/>
            </a:pPr>
            <a:r>
              <a:rPr lang="en-US" sz="1600" smtClean="0">
                <a:latin typeface="Arial" charset="0"/>
                <a:cs typeface="Arial" charset="0"/>
              </a:rPr>
              <a:t>Allied Arts				    					Manuf Ind Council       	Ballard/Fremont (2)</a:t>
            </a:r>
          </a:p>
          <a:p>
            <a:pPr defTabSz="347663" eaLnBrk="1" hangingPunct="1">
              <a:buFont typeface="Arial" charset="0"/>
              <a:buNone/>
            </a:pPr>
            <a:r>
              <a:rPr lang="en-US" sz="1600" smtClean="0">
                <a:latin typeface="Arial" charset="0"/>
                <a:cs typeface="Arial" charset="0"/>
              </a:rPr>
              <a:t>Cascade Bike Club			       								      West Seattle (2)</a:t>
            </a:r>
          </a:p>
          <a:p>
            <a:pPr defTabSz="347663" eaLnBrk="1" hangingPunct="1">
              <a:buFont typeface="Arial" charset="0"/>
              <a:buNone/>
            </a:pPr>
            <a:r>
              <a:rPr lang="en-US" sz="1600" smtClean="0">
                <a:latin typeface="Arial" charset="0"/>
                <a:cs typeface="Arial" charset="0"/>
              </a:rPr>
              <a:t>							        										Southwest County	</a:t>
            </a:r>
          </a:p>
          <a:p>
            <a:pPr defTabSz="347663" eaLnBrk="1" hangingPunct="1">
              <a:buFont typeface="Arial" charset="0"/>
              <a:buNone/>
            </a:pPr>
            <a:endParaRPr lang="en-US" sz="1600" smtClean="0">
              <a:latin typeface="Arial" charset="0"/>
              <a:cs typeface="Arial" charset="0"/>
            </a:endParaRPr>
          </a:p>
          <a:p>
            <a:pPr defTabSz="347663" eaLnBrk="1" hangingPunct="1">
              <a:buFont typeface="Arial" charset="0"/>
              <a:buNone/>
            </a:pPr>
            <a:endParaRPr lang="en-US" smtClean="0"/>
          </a:p>
        </p:txBody>
      </p:sp>
      <p:sp>
        <p:nvSpPr>
          <p:cNvPr id="5"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3333CC"/>
                </a:solidFill>
                <a:latin typeface="Arial" pitchFamily="34" charset="0"/>
                <a:cs typeface="Arial" pitchFamily="34" charset="0"/>
              </a:rPr>
              <a:t>Alaskan Way Viaduct </a:t>
            </a:r>
            <a:br>
              <a:rPr lang="en-US" b="1" dirty="0" smtClean="0">
                <a:solidFill>
                  <a:srgbClr val="3333CC"/>
                </a:solidFill>
                <a:latin typeface="Arial" pitchFamily="34" charset="0"/>
                <a:cs typeface="Arial" pitchFamily="34" charset="0"/>
              </a:rPr>
            </a:br>
            <a:r>
              <a:rPr lang="en-US" b="1" dirty="0" smtClean="0">
                <a:solidFill>
                  <a:srgbClr val="3333CC"/>
                </a:solidFill>
                <a:latin typeface="Arial" pitchFamily="34" charset="0"/>
                <a:cs typeface="Arial" pitchFamily="34" charset="0"/>
              </a:rPr>
              <a:t>Stakeholders</a:t>
            </a:r>
            <a:endParaRPr lang="en-US" dirty="0" smtClean="0">
              <a:solidFill>
                <a:srgbClr val="3333CC"/>
              </a:solidFill>
              <a:latin typeface="Arial" pitchFamily="34" charset="0"/>
              <a:cs typeface="Arial" pitchFamily="34" charset="0"/>
            </a:endParaRPr>
          </a:p>
        </p:txBody>
      </p:sp>
      <p:pic>
        <p:nvPicPr>
          <p:cNvPr id="7172" name="Picture 3" descr="Picture1.png"/>
          <p:cNvPicPr>
            <a:picLocks noChangeAspect="1"/>
          </p:cNvPicPr>
          <p:nvPr/>
        </p:nvPicPr>
        <p:blipFill>
          <a:blip r:embed="rId3"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3333CC"/>
                </a:solidFill>
                <a:latin typeface="Arial" pitchFamily="34" charset="0"/>
                <a:cs typeface="Arial" pitchFamily="34" charset="0"/>
              </a:rPr>
              <a:t>Alaskan Way Viaduct </a:t>
            </a:r>
            <a:br>
              <a:rPr lang="en-US" b="1" dirty="0" smtClean="0">
                <a:solidFill>
                  <a:srgbClr val="3333CC"/>
                </a:solidFill>
                <a:latin typeface="Arial" pitchFamily="34" charset="0"/>
                <a:cs typeface="Arial" pitchFamily="34" charset="0"/>
              </a:rPr>
            </a:br>
            <a:r>
              <a:rPr lang="en-US" b="1" dirty="0" smtClean="0">
                <a:solidFill>
                  <a:srgbClr val="3333CC"/>
                </a:solidFill>
                <a:latin typeface="Arial" pitchFamily="34" charset="0"/>
                <a:cs typeface="Arial" pitchFamily="34" charset="0"/>
              </a:rPr>
              <a:t>Guiding Principles</a:t>
            </a:r>
            <a:endParaRPr lang="en-US" dirty="0" smtClean="0">
              <a:solidFill>
                <a:srgbClr val="3333CC"/>
              </a:solidFill>
              <a:latin typeface="Arial" pitchFamily="34" charset="0"/>
              <a:cs typeface="Arial" pitchFamily="34" charset="0"/>
            </a:endParaRPr>
          </a:p>
        </p:txBody>
      </p:sp>
      <p:sp>
        <p:nvSpPr>
          <p:cNvPr id="8195" name="Content Placeholder 2"/>
          <p:cNvSpPr>
            <a:spLocks noGrp="1"/>
          </p:cNvSpPr>
          <p:nvPr>
            <p:ph idx="1"/>
          </p:nvPr>
        </p:nvSpPr>
        <p:spPr>
          <a:xfrm>
            <a:off x="1219200" y="1981200"/>
            <a:ext cx="7467600" cy="3962400"/>
          </a:xfrm>
        </p:spPr>
        <p:txBody>
          <a:bodyPr/>
          <a:lstStyle/>
          <a:p>
            <a:pPr marL="609600" indent="-609600" eaLnBrk="1" hangingPunct="1">
              <a:lnSpc>
                <a:spcPct val="80000"/>
              </a:lnSpc>
              <a:buFont typeface="Arial" charset="0"/>
              <a:buNone/>
            </a:pPr>
            <a:r>
              <a:rPr lang="en-US" sz="1800" b="1" smtClean="0">
                <a:latin typeface="Arial" charset="0"/>
                <a:cs typeface="Arial" charset="0"/>
              </a:rPr>
              <a:t>6 Principles and 27 Measures to Evaluated Alternatives</a:t>
            </a:r>
          </a:p>
          <a:p>
            <a:pPr marL="609600" indent="-609600" eaLnBrk="1" hangingPunct="1">
              <a:lnSpc>
                <a:spcPct val="80000"/>
              </a:lnSpc>
              <a:buFont typeface="Arial" charset="0"/>
              <a:buNone/>
            </a:pPr>
            <a:r>
              <a:rPr lang="en-US" sz="1800" b="1" smtClean="0">
                <a:latin typeface="Arial" charset="0"/>
                <a:cs typeface="Arial" charset="0"/>
              </a:rPr>
              <a:t> </a:t>
            </a:r>
            <a:r>
              <a:rPr lang="en-US" sz="1000" b="1" smtClean="0">
                <a:latin typeface="Arial" charset="0"/>
                <a:cs typeface="Arial" charset="0"/>
              </a:rPr>
              <a:t> </a:t>
            </a:r>
          </a:p>
          <a:p>
            <a:pPr marL="609600" indent="-609600" eaLnBrk="1" hangingPunct="1">
              <a:lnSpc>
                <a:spcPct val="80000"/>
              </a:lnSpc>
              <a:buFont typeface="Arial" charset="0"/>
              <a:buAutoNum type="arabicPeriod"/>
            </a:pPr>
            <a:r>
              <a:rPr lang="en-US" sz="1800" smtClean="0">
                <a:latin typeface="Arial" charset="0"/>
                <a:cs typeface="Arial" charset="0"/>
              </a:rPr>
              <a:t>Improve Public Safety</a:t>
            </a:r>
          </a:p>
          <a:p>
            <a:pPr marL="609600" indent="-609600" eaLnBrk="1" hangingPunct="1">
              <a:lnSpc>
                <a:spcPct val="80000"/>
              </a:lnSpc>
              <a:buFont typeface="Arial" charset="0"/>
              <a:buNone/>
            </a:pPr>
            <a:r>
              <a:rPr lang="en-US" sz="1000" smtClean="0">
                <a:latin typeface="Arial" charset="0"/>
                <a:cs typeface="Arial" charset="0"/>
              </a:rPr>
              <a:t>  </a:t>
            </a:r>
          </a:p>
          <a:p>
            <a:pPr marL="609600" indent="-609600" eaLnBrk="1" hangingPunct="1">
              <a:lnSpc>
                <a:spcPct val="80000"/>
              </a:lnSpc>
              <a:buFont typeface="Arial" charset="0"/>
              <a:buNone/>
            </a:pPr>
            <a:r>
              <a:rPr lang="en-US" sz="1800" smtClean="0">
                <a:latin typeface="Arial" charset="0"/>
                <a:cs typeface="Arial" charset="0"/>
              </a:rPr>
              <a:t>2.       Provide Efficient Movement of People and Goods, Now &amp; Future</a:t>
            </a:r>
          </a:p>
          <a:p>
            <a:pPr marL="609600" indent="-609600" eaLnBrk="1" hangingPunct="1">
              <a:lnSpc>
                <a:spcPct val="80000"/>
              </a:lnSpc>
              <a:buFont typeface="Arial" charset="0"/>
              <a:buNone/>
            </a:pPr>
            <a:r>
              <a:rPr lang="en-US" sz="1000" smtClean="0">
                <a:latin typeface="Arial" charset="0"/>
                <a:cs typeface="Arial" charset="0"/>
              </a:rPr>
              <a:t>   </a:t>
            </a:r>
          </a:p>
          <a:p>
            <a:pPr marL="609600" indent="-609600" eaLnBrk="1" hangingPunct="1">
              <a:lnSpc>
                <a:spcPct val="80000"/>
              </a:lnSpc>
              <a:buFont typeface="Arial" charset="0"/>
              <a:buNone/>
            </a:pPr>
            <a:r>
              <a:rPr lang="en-US" sz="1800" smtClean="0">
                <a:latin typeface="Arial" charset="0"/>
                <a:cs typeface="Arial" charset="0"/>
              </a:rPr>
              <a:t>3.       Maintain or Improve economies:  Seattle, region, port, state</a:t>
            </a:r>
          </a:p>
          <a:p>
            <a:pPr marL="609600" indent="-609600" eaLnBrk="1" hangingPunct="1">
              <a:lnSpc>
                <a:spcPct val="80000"/>
              </a:lnSpc>
              <a:buFont typeface="Arial" charset="0"/>
              <a:buNone/>
            </a:pPr>
            <a:r>
              <a:rPr lang="en-US" sz="1000" smtClean="0">
                <a:latin typeface="Arial" charset="0"/>
                <a:cs typeface="Arial" charset="0"/>
              </a:rPr>
              <a:t>   </a:t>
            </a:r>
          </a:p>
          <a:p>
            <a:pPr marL="609600" indent="-609600" eaLnBrk="1" hangingPunct="1">
              <a:lnSpc>
                <a:spcPct val="80000"/>
              </a:lnSpc>
              <a:buFont typeface="Arial" charset="0"/>
              <a:buNone/>
            </a:pPr>
            <a:r>
              <a:rPr lang="en-US" sz="1800" smtClean="0">
                <a:latin typeface="Arial" charset="0"/>
                <a:cs typeface="Arial" charset="0"/>
              </a:rPr>
              <a:t>4.       Enhance Waterfront, Downtown, Neighborhoods for People</a:t>
            </a:r>
          </a:p>
          <a:p>
            <a:pPr marL="609600" indent="-609600" eaLnBrk="1" hangingPunct="1">
              <a:lnSpc>
                <a:spcPct val="80000"/>
              </a:lnSpc>
              <a:buFont typeface="Arial" charset="0"/>
              <a:buNone/>
            </a:pPr>
            <a:r>
              <a:rPr lang="en-US" sz="1000" smtClean="0">
                <a:latin typeface="Arial" charset="0"/>
                <a:cs typeface="Arial" charset="0"/>
              </a:rPr>
              <a:t>   </a:t>
            </a:r>
          </a:p>
          <a:p>
            <a:pPr marL="609600" indent="-609600" eaLnBrk="1" hangingPunct="1">
              <a:lnSpc>
                <a:spcPct val="80000"/>
              </a:lnSpc>
              <a:buFont typeface="Arial" charset="0"/>
              <a:buNone/>
            </a:pPr>
            <a:r>
              <a:rPr lang="en-US" sz="1800" smtClean="0">
                <a:latin typeface="Arial" charset="0"/>
                <a:cs typeface="Arial" charset="0"/>
              </a:rPr>
              <a:t>5.       Solutions that are Fiscally Responsible</a:t>
            </a:r>
          </a:p>
          <a:p>
            <a:pPr marL="609600" indent="-609600" eaLnBrk="1" hangingPunct="1">
              <a:lnSpc>
                <a:spcPct val="80000"/>
              </a:lnSpc>
              <a:buFont typeface="Arial" charset="0"/>
              <a:buNone/>
            </a:pPr>
            <a:r>
              <a:rPr lang="en-US" sz="1000" smtClean="0">
                <a:latin typeface="Arial" charset="0"/>
                <a:cs typeface="Arial" charset="0"/>
              </a:rPr>
              <a:t>   </a:t>
            </a:r>
          </a:p>
          <a:p>
            <a:pPr marL="609600" indent="-609600" eaLnBrk="1" hangingPunct="1">
              <a:lnSpc>
                <a:spcPct val="80000"/>
              </a:lnSpc>
              <a:buFont typeface="Arial" charset="0"/>
              <a:buNone/>
            </a:pPr>
            <a:r>
              <a:rPr lang="en-US" sz="1800" smtClean="0">
                <a:latin typeface="Arial" charset="0"/>
                <a:cs typeface="Arial" charset="0"/>
              </a:rPr>
              <a:t>6.       Improve Health of Environment</a:t>
            </a:r>
          </a:p>
          <a:p>
            <a:pPr marL="609600" indent="-609600" eaLnBrk="1" hangingPunct="1">
              <a:lnSpc>
                <a:spcPct val="80000"/>
              </a:lnSpc>
              <a:buFont typeface="Arial" charset="0"/>
              <a:buNone/>
            </a:pPr>
            <a:r>
              <a:rPr lang="en-US" sz="1800" smtClean="0">
                <a:latin typeface="Arial" charset="0"/>
                <a:cs typeface="Arial" charset="0"/>
              </a:rPr>
              <a:t> </a:t>
            </a:r>
          </a:p>
          <a:p>
            <a:pPr marL="609600" indent="-609600" eaLnBrk="1" hangingPunct="1">
              <a:lnSpc>
                <a:spcPct val="80000"/>
              </a:lnSpc>
            </a:pPr>
            <a:endParaRPr lang="en-US" sz="1800" smtClean="0"/>
          </a:p>
        </p:txBody>
      </p:sp>
      <p:pic>
        <p:nvPicPr>
          <p:cNvPr id="8196" name="Picture 3" descr="Picture1.png"/>
          <p:cNvPicPr>
            <a:picLocks noChangeAspect="1"/>
          </p:cNvPicPr>
          <p:nvPr/>
        </p:nvPicPr>
        <p:blipFill>
          <a:blip r:embed="rId3"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3333CC"/>
                </a:solidFill>
                <a:latin typeface="Arial" pitchFamily="34" charset="0"/>
                <a:cs typeface="Arial" pitchFamily="34" charset="0"/>
              </a:rPr>
              <a:t>Alaskan Way Viaduct  </a:t>
            </a:r>
            <a:br>
              <a:rPr lang="en-US" b="1" dirty="0" smtClean="0">
                <a:solidFill>
                  <a:srgbClr val="3333CC"/>
                </a:solidFill>
                <a:latin typeface="Arial" pitchFamily="34" charset="0"/>
                <a:cs typeface="Arial" pitchFamily="34" charset="0"/>
              </a:rPr>
            </a:br>
            <a:r>
              <a:rPr lang="en-US" b="1" dirty="0" smtClean="0">
                <a:solidFill>
                  <a:srgbClr val="3333CC"/>
                </a:solidFill>
                <a:latin typeface="Arial" pitchFamily="34" charset="0"/>
                <a:cs typeface="Arial" pitchFamily="34" charset="0"/>
              </a:rPr>
              <a:t>Winnowing Scenarios</a:t>
            </a:r>
            <a:endParaRPr lang="en-US" dirty="0" smtClean="0">
              <a:solidFill>
                <a:srgbClr val="3333CC"/>
              </a:solidFill>
              <a:latin typeface="Arial" pitchFamily="34" charset="0"/>
              <a:cs typeface="Arial" pitchFamily="34" charset="0"/>
            </a:endParaRPr>
          </a:p>
        </p:txBody>
      </p:sp>
      <p:sp>
        <p:nvSpPr>
          <p:cNvPr id="9219" name="Content Placeholder 2"/>
          <p:cNvSpPr>
            <a:spLocks noGrp="1"/>
          </p:cNvSpPr>
          <p:nvPr>
            <p:ph idx="1"/>
          </p:nvPr>
        </p:nvSpPr>
        <p:spPr>
          <a:xfrm>
            <a:off x="609600" y="1676400"/>
            <a:ext cx="8229600" cy="4525963"/>
          </a:xfrm>
        </p:spPr>
        <p:txBody>
          <a:bodyPr/>
          <a:lstStyle/>
          <a:p>
            <a:pPr defTabSz="1371600" eaLnBrk="1" hangingPunct="1">
              <a:buFont typeface="Arial" charset="0"/>
              <a:buNone/>
              <a:tabLst>
                <a:tab pos="3200400" algn="l"/>
                <a:tab pos="4800600" algn="l"/>
              </a:tabLst>
            </a:pPr>
            <a:r>
              <a:rPr lang="en-US" sz="1500" b="1" smtClean="0">
                <a:latin typeface="Arial" charset="0"/>
                <a:cs typeface="Arial" charset="0"/>
              </a:rPr>
              <a:t>January	June	December 11	January 13</a:t>
            </a:r>
            <a:endParaRPr lang="en-US" sz="1500" smtClean="0">
              <a:latin typeface="Arial" charset="0"/>
              <a:cs typeface="Arial" charset="0"/>
            </a:endParaRPr>
          </a:p>
          <a:p>
            <a:pPr defTabSz="1371600" eaLnBrk="1" hangingPunct="1">
              <a:buFont typeface="Arial" charset="0"/>
              <a:buNone/>
              <a:tabLst>
                <a:tab pos="3200400" algn="l"/>
                <a:tab pos="4800600" algn="l"/>
              </a:tabLst>
            </a:pPr>
            <a:r>
              <a:rPr lang="en-US" sz="1100" smtClean="0">
                <a:latin typeface="Arial" charset="0"/>
                <a:cs typeface="Arial" charset="0"/>
              </a:rPr>
              <a:t>			</a:t>
            </a:r>
            <a:r>
              <a:rPr lang="en-US" sz="1500" b="1" smtClean="0">
                <a:latin typeface="Arial" charset="0"/>
                <a:cs typeface="Arial" charset="0"/>
              </a:rPr>
              <a:t>Hybrids Emerge</a:t>
            </a:r>
            <a:endParaRPr lang="en-US" sz="1500" smtClean="0">
              <a:latin typeface="Arial" charset="0"/>
              <a:cs typeface="Arial" charset="0"/>
            </a:endParaRPr>
          </a:p>
          <a:p>
            <a:pPr defTabSz="1371600" eaLnBrk="1" hangingPunct="1">
              <a:buFont typeface="Arial" charset="0"/>
              <a:buNone/>
              <a:tabLst>
                <a:tab pos="3200400" algn="l"/>
                <a:tab pos="4800600" algn="l"/>
              </a:tabLst>
            </a:pPr>
            <a:r>
              <a:rPr lang="en-US" sz="1100" b="1" smtClean="0">
                <a:latin typeface="Arial" charset="0"/>
                <a:cs typeface="Arial" charset="0"/>
              </a:rPr>
              <a:t> </a:t>
            </a:r>
            <a:endParaRPr lang="en-US" sz="1100" smtClean="0">
              <a:latin typeface="Arial" charset="0"/>
              <a:cs typeface="Arial" charset="0"/>
            </a:endParaRPr>
          </a:p>
          <a:p>
            <a:pPr defTabSz="1371600" eaLnBrk="1" hangingPunct="1">
              <a:buFont typeface="Arial" charset="0"/>
              <a:buNone/>
              <a:tabLst>
                <a:tab pos="3200400" algn="l"/>
                <a:tab pos="4800600" algn="l"/>
              </a:tabLst>
            </a:pPr>
            <a:r>
              <a:rPr lang="en-US" sz="1500" smtClean="0">
                <a:latin typeface="Arial" charset="0"/>
                <a:cs typeface="Arial" charset="0"/>
              </a:rPr>
              <a:t>A    Demand Mgmt/ Low Capital	Demand</a:t>
            </a:r>
          </a:p>
          <a:p>
            <a:pPr defTabSz="1371600" eaLnBrk="1" hangingPunct="1">
              <a:buFont typeface="Arial" charset="0"/>
              <a:buNone/>
              <a:tabLst>
                <a:tab pos="3200400" algn="l"/>
                <a:tab pos="4800600" algn="l"/>
              </a:tabLst>
            </a:pPr>
            <a:r>
              <a:rPr lang="en-US" sz="1500" smtClean="0">
                <a:latin typeface="Arial" charset="0"/>
                <a:cs typeface="Arial" charset="0"/>
              </a:rPr>
              <a:t>B    Surface Boulevard AK Way	Surface</a:t>
            </a:r>
          </a:p>
          <a:p>
            <a:pPr defTabSz="1371600" eaLnBrk="1" hangingPunct="1">
              <a:buFont typeface="Arial" charset="0"/>
              <a:buNone/>
              <a:tabLst>
                <a:tab pos="3200400" algn="l"/>
                <a:tab pos="4800600" algn="l"/>
              </a:tabLst>
            </a:pPr>
            <a:r>
              <a:rPr lang="en-US" sz="1500" smtClean="0">
                <a:latin typeface="Arial" charset="0"/>
                <a:cs typeface="Arial" charset="0"/>
              </a:rPr>
              <a:t>C    Alaskan Way Couplet	Couplet	Couplet</a:t>
            </a:r>
          </a:p>
          <a:p>
            <a:pPr defTabSz="1371600" eaLnBrk="1" hangingPunct="1">
              <a:buFont typeface="Arial" charset="0"/>
              <a:buNone/>
              <a:tabLst>
                <a:tab pos="3200400" algn="l"/>
                <a:tab pos="4800600" algn="l"/>
              </a:tabLst>
            </a:pPr>
            <a:r>
              <a:rPr lang="en-US" sz="1500" smtClean="0">
                <a:latin typeface="Arial" charset="0"/>
                <a:cs typeface="Arial" charset="0"/>
              </a:rPr>
              <a:t>D   4-Lane Elevated	Elevated	Elevated</a:t>
            </a:r>
          </a:p>
          <a:p>
            <a:pPr defTabSz="1371600" eaLnBrk="1" hangingPunct="1">
              <a:buFont typeface="Arial" charset="0"/>
              <a:buNone/>
              <a:tabLst>
                <a:tab pos="3200400" algn="l"/>
                <a:tab pos="4800600" algn="l"/>
              </a:tabLst>
            </a:pPr>
            <a:r>
              <a:rPr lang="en-US" sz="1500" smtClean="0">
                <a:latin typeface="Arial" charset="0"/>
                <a:cs typeface="Arial" charset="0"/>
              </a:rPr>
              <a:t>E    Integrated Elevated	Integrated</a:t>
            </a:r>
          </a:p>
          <a:p>
            <a:pPr defTabSz="1371600" eaLnBrk="1" hangingPunct="1">
              <a:buFont typeface="Arial" charset="0"/>
              <a:buNone/>
              <a:tabLst>
                <a:tab pos="3200400" algn="l"/>
                <a:tab pos="4800600" algn="l"/>
              </a:tabLst>
            </a:pPr>
            <a:r>
              <a:rPr lang="en-US" sz="1500" smtClean="0">
                <a:latin typeface="Arial" charset="0"/>
                <a:cs typeface="Arial" charset="0"/>
              </a:rPr>
              <a:t>F    Bored Tunnel	Bored Tunnel			Bored Tunnel</a:t>
            </a:r>
          </a:p>
          <a:p>
            <a:pPr defTabSz="1371600" eaLnBrk="1" hangingPunct="1">
              <a:buFont typeface="Arial" charset="0"/>
              <a:buNone/>
              <a:tabLst>
                <a:tab pos="3200400" algn="l"/>
                <a:tab pos="4800600" algn="l"/>
              </a:tabLst>
            </a:pPr>
            <a:r>
              <a:rPr lang="en-US" sz="1500" smtClean="0">
                <a:latin typeface="Arial" charset="0"/>
                <a:cs typeface="Arial" charset="0"/>
              </a:rPr>
              <a:t>G   4-Lane Cut &amp; Cover Tunnel	Cut &amp; Cover			+ Transit</a:t>
            </a:r>
          </a:p>
          <a:p>
            <a:pPr defTabSz="1371600" eaLnBrk="1" hangingPunct="1">
              <a:buFont typeface="Arial" charset="0"/>
              <a:buNone/>
              <a:tabLst>
                <a:tab pos="3200400" algn="l"/>
                <a:tab pos="4800600" algn="l"/>
              </a:tabLst>
            </a:pPr>
            <a:r>
              <a:rPr lang="en-US" sz="1500" smtClean="0">
                <a:latin typeface="Arial" charset="0"/>
                <a:cs typeface="Arial" charset="0"/>
              </a:rPr>
              <a:t>H   4-Lane Lidded Trench	Trench</a:t>
            </a:r>
          </a:p>
          <a:p>
            <a:pPr defTabSz="1371600" eaLnBrk="1" hangingPunct="1">
              <a:buFont typeface="Arial" charset="0"/>
              <a:buNone/>
              <a:tabLst>
                <a:tab pos="3200400" algn="l"/>
                <a:tab pos="4800600" algn="l"/>
              </a:tabLst>
            </a:pPr>
            <a:r>
              <a:rPr lang="en-US" sz="1500" smtClean="0">
                <a:latin typeface="Arial" charset="0"/>
                <a:cs typeface="Arial" charset="0"/>
              </a:rPr>
              <a:t>I	Alaskan Way Surface X-Way</a:t>
            </a:r>
          </a:p>
          <a:p>
            <a:pPr defTabSz="1371600" eaLnBrk="1" hangingPunct="1">
              <a:buFont typeface="Arial" charset="0"/>
              <a:buNone/>
              <a:tabLst>
                <a:tab pos="3200400" algn="l"/>
                <a:tab pos="4800600" algn="l"/>
              </a:tabLst>
            </a:pPr>
            <a:r>
              <a:rPr lang="en-US" sz="1500" smtClean="0">
                <a:latin typeface="Arial" charset="0"/>
                <a:cs typeface="Arial" charset="0"/>
              </a:rPr>
              <a:t>J	Retrofit</a:t>
            </a:r>
          </a:p>
          <a:p>
            <a:pPr defTabSz="1371600" eaLnBrk="1" hangingPunct="1">
              <a:buFont typeface="Arial" charset="0"/>
              <a:buNone/>
              <a:tabLst>
                <a:tab pos="3200400" algn="l"/>
                <a:tab pos="4800600" algn="l"/>
              </a:tabLst>
            </a:pPr>
            <a:r>
              <a:rPr lang="en-US" sz="1500" smtClean="0">
                <a:latin typeface="Arial" charset="0"/>
                <a:cs typeface="Arial" charset="0"/>
              </a:rPr>
              <a:t>K	Elliott Bay Bridge </a:t>
            </a:r>
          </a:p>
          <a:p>
            <a:pPr defTabSz="1371600" eaLnBrk="1" hangingPunct="1">
              <a:buFont typeface="Arial" charset="0"/>
              <a:buNone/>
              <a:tabLst>
                <a:tab pos="3200400" algn="l"/>
                <a:tab pos="4800600" algn="l"/>
              </a:tabLst>
            </a:pPr>
            <a:r>
              <a:rPr lang="en-US" sz="1500" smtClean="0"/>
              <a:t> </a:t>
            </a:r>
          </a:p>
        </p:txBody>
      </p:sp>
      <p:pic>
        <p:nvPicPr>
          <p:cNvPr id="9220" name="Picture 3" descr="Picture1.png"/>
          <p:cNvPicPr>
            <a:picLocks noChangeAspect="1"/>
          </p:cNvPicPr>
          <p:nvPr/>
        </p:nvPicPr>
        <p:blipFill>
          <a:blip r:embed="rId3" cstate="print"/>
          <a:srcRect/>
          <a:stretch>
            <a:fillRect/>
          </a:stretch>
        </p:blipFill>
        <p:spPr bwMode="auto">
          <a:xfrm>
            <a:off x="152400" y="5562600"/>
            <a:ext cx="1219200"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 name="Group 3"/>
          <p:cNvGraphicFramePr>
            <a:graphicFrameLocks noGrp="1"/>
          </p:cNvGraphicFramePr>
          <p:nvPr/>
        </p:nvGraphicFramePr>
        <p:xfrm>
          <a:off x="217488" y="1455738"/>
          <a:ext cx="8624887" cy="4518027"/>
        </p:xfrm>
        <a:graphic>
          <a:graphicData uri="http://schemas.openxmlformats.org/drawingml/2006/table">
            <a:tbl>
              <a:tblPr/>
              <a:tblGrid>
                <a:gridCol w="2725737"/>
                <a:gridCol w="1225550"/>
                <a:gridCol w="1190625"/>
                <a:gridCol w="1116013"/>
                <a:gridCol w="1123950"/>
                <a:gridCol w="1243012"/>
              </a:tblGrid>
              <a:tr h="320675">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Proposed Project Implementation Responsibility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Costs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544513">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King County MVET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City of Seattle</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Port of Seattle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5445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Moving Forward and Prior Expenditures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$600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$300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$900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206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SR 99 Bored Tunnel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$1.9 billion**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$1.9 billion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5461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Alaskan Way Surface Street and Promenade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$290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$100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$390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190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Central Seawall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$255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$255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206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Utility Relocation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$250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$250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206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City Streets and Transit Pathways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$190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$215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206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Transit Infrastructure and Services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$115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$135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$250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190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Construction Transit Service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$30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$50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$80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206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Total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$2.82 billion</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$190 million</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$930 million</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$300 million</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$4.24 billion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3206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Transit Operations Annual Cost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 </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 </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 </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$15 million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330" name="Text Box 92"/>
          <p:cNvSpPr txBox="1">
            <a:spLocks noChangeArrowheads="1"/>
          </p:cNvSpPr>
          <p:nvPr/>
        </p:nvSpPr>
        <p:spPr bwMode="auto">
          <a:xfrm>
            <a:off x="196850" y="6035675"/>
            <a:ext cx="8642350" cy="769938"/>
          </a:xfrm>
          <a:prstGeom prst="rect">
            <a:avLst/>
          </a:prstGeom>
          <a:noFill/>
          <a:ln w="9525">
            <a:noFill/>
            <a:miter lim="800000"/>
            <a:headEnd/>
            <a:tailEnd/>
          </a:ln>
        </p:spPr>
        <p:txBody>
          <a:bodyPr>
            <a:spAutoFit/>
          </a:bodyPr>
          <a:lstStyle/>
          <a:p>
            <a:r>
              <a:rPr lang="en-US" sz="1100"/>
              <a:t>*Reflects cost savings from Moving Forward program realized by not repairing the viaduct from Lenora to Battery Street Tunnel and not completing the second phase of fire and life safety upgrades to the Battery Street Tunnel.</a:t>
            </a:r>
          </a:p>
          <a:p>
            <a:r>
              <a:rPr lang="en-US" sz="1100"/>
              <a:t>**Reflects the most likely cost based on a conceptual design. The potential cost range is between $1.2 billion and $2.2 billion.</a:t>
            </a:r>
          </a:p>
          <a:p>
            <a:r>
              <a:rPr lang="en-US" sz="1100"/>
              <a:t>***Agreement in concept for up to $300 million subject to Port of Seattle Commission review and approval.</a:t>
            </a:r>
          </a:p>
        </p:txBody>
      </p:sp>
      <p:sp>
        <p:nvSpPr>
          <p:cNvPr id="6" name="Title 1"/>
          <p:cNvSpPr txBox="1">
            <a:spLocks/>
          </p:cNvSpPr>
          <p:nvPr/>
        </p:nvSpPr>
        <p:spPr>
          <a:xfrm>
            <a:off x="0" y="152400"/>
            <a:ext cx="9144000" cy="1265238"/>
          </a:xfrm>
          <a:prstGeom prst="rect">
            <a:avLst/>
          </a:prstGeom>
        </p:spPr>
        <p:txBody>
          <a:bodyPr>
            <a:normAutofit fontScale="90000" lnSpcReduction="10000"/>
          </a:bodyPr>
          <a:lstStyle/>
          <a:p>
            <a:pPr algn="ctr" fontAlgn="auto">
              <a:spcAft>
                <a:spcPts val="0"/>
              </a:spcAft>
              <a:defRPr/>
            </a:pPr>
            <a:r>
              <a:rPr lang="en-US" sz="4400" b="1" dirty="0">
                <a:solidFill>
                  <a:srgbClr val="3333CC"/>
                </a:solidFill>
                <a:latin typeface="Arial" pitchFamily="34" charset="0"/>
                <a:ea typeface="+mj-ea"/>
                <a:cs typeface="Arial" pitchFamily="34" charset="0"/>
              </a:rPr>
              <a:t>The Tunnel + Transit</a:t>
            </a:r>
            <a:br>
              <a:rPr lang="en-US" sz="4400" b="1" dirty="0">
                <a:solidFill>
                  <a:srgbClr val="3333CC"/>
                </a:solidFill>
                <a:latin typeface="Arial" pitchFamily="34" charset="0"/>
                <a:ea typeface="+mj-ea"/>
                <a:cs typeface="Arial" pitchFamily="34" charset="0"/>
              </a:rPr>
            </a:br>
            <a:r>
              <a:rPr lang="en-US" sz="4400" b="1" dirty="0">
                <a:solidFill>
                  <a:srgbClr val="3333CC"/>
                </a:solidFill>
                <a:latin typeface="Arial" pitchFamily="34" charset="0"/>
                <a:ea typeface="+mj-ea"/>
                <a:cs typeface="Arial" pitchFamily="34" charset="0"/>
              </a:rPr>
              <a:t>Solution</a:t>
            </a:r>
            <a:endParaRPr lang="en-US" sz="4400" dirty="0">
              <a:solidFill>
                <a:srgbClr val="3333CC"/>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Group 4"/>
          <p:cNvGraphicFramePr>
            <a:graphicFrameLocks noGrp="1"/>
          </p:cNvGraphicFramePr>
          <p:nvPr/>
        </p:nvGraphicFramePr>
        <p:xfrm>
          <a:off x="165100" y="1395413"/>
          <a:ext cx="8824913" cy="5046663"/>
        </p:xfrm>
        <a:graphic>
          <a:graphicData uri="http://schemas.openxmlformats.org/drawingml/2006/table">
            <a:tbl>
              <a:tblPr/>
              <a:tblGrid>
                <a:gridCol w="882650"/>
                <a:gridCol w="903288"/>
                <a:gridCol w="862012"/>
                <a:gridCol w="882650"/>
                <a:gridCol w="882650"/>
                <a:gridCol w="882650"/>
                <a:gridCol w="882650"/>
                <a:gridCol w="882650"/>
                <a:gridCol w="881063"/>
                <a:gridCol w="882650"/>
              </a:tblGrid>
              <a:tr h="4921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2008</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2009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2012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2013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2014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2015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2016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2017</a:t>
                      </a:r>
                    </a:p>
                  </a:txBody>
                  <a:tcPr anchor="ctr"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6699"/>
                    </a:solidFill>
                  </a:tcPr>
                </a:tc>
              </a:tr>
              <a:tr h="4554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01" name="Line 39"/>
          <p:cNvSpPr>
            <a:spLocks noChangeShapeType="1"/>
          </p:cNvSpPr>
          <p:nvPr/>
        </p:nvSpPr>
        <p:spPr bwMode="auto">
          <a:xfrm flipV="1">
            <a:off x="825500" y="2132013"/>
            <a:ext cx="1127125" cy="0"/>
          </a:xfrm>
          <a:prstGeom prst="line">
            <a:avLst/>
          </a:prstGeom>
          <a:noFill/>
          <a:ln w="190500">
            <a:solidFill>
              <a:srgbClr val="FF9900"/>
            </a:solidFill>
            <a:round/>
            <a:headEnd/>
            <a:tailEnd/>
          </a:ln>
        </p:spPr>
        <p:txBody>
          <a:bodyPr/>
          <a:lstStyle/>
          <a:p>
            <a:endParaRPr lang="en-US"/>
          </a:p>
        </p:txBody>
      </p:sp>
      <p:sp>
        <p:nvSpPr>
          <p:cNvPr id="11302" name="Line 40"/>
          <p:cNvSpPr>
            <a:spLocks noChangeShapeType="1"/>
          </p:cNvSpPr>
          <p:nvPr/>
        </p:nvSpPr>
        <p:spPr bwMode="auto">
          <a:xfrm>
            <a:off x="1490663" y="2625725"/>
            <a:ext cx="3081337" cy="1588"/>
          </a:xfrm>
          <a:prstGeom prst="line">
            <a:avLst/>
          </a:prstGeom>
          <a:noFill/>
          <a:ln w="190500">
            <a:solidFill>
              <a:srgbClr val="339966"/>
            </a:solidFill>
            <a:round/>
            <a:headEnd/>
            <a:tailEnd/>
          </a:ln>
        </p:spPr>
        <p:txBody>
          <a:bodyPr/>
          <a:lstStyle/>
          <a:p>
            <a:endParaRPr lang="en-US"/>
          </a:p>
        </p:txBody>
      </p:sp>
      <p:sp>
        <p:nvSpPr>
          <p:cNvPr id="11303" name="Line 41"/>
          <p:cNvSpPr>
            <a:spLocks noChangeShapeType="1"/>
          </p:cNvSpPr>
          <p:nvPr/>
        </p:nvSpPr>
        <p:spPr bwMode="auto">
          <a:xfrm>
            <a:off x="1516063" y="3200400"/>
            <a:ext cx="3513137" cy="4763"/>
          </a:xfrm>
          <a:prstGeom prst="line">
            <a:avLst/>
          </a:prstGeom>
          <a:noFill/>
          <a:ln w="190500">
            <a:solidFill>
              <a:srgbClr val="666699"/>
            </a:solidFill>
            <a:round/>
            <a:headEnd/>
            <a:tailEnd/>
          </a:ln>
        </p:spPr>
        <p:txBody>
          <a:bodyPr/>
          <a:lstStyle/>
          <a:p>
            <a:endParaRPr lang="en-US"/>
          </a:p>
        </p:txBody>
      </p:sp>
      <p:sp>
        <p:nvSpPr>
          <p:cNvPr id="11304" name="Text Box 42"/>
          <p:cNvSpPr txBox="1">
            <a:spLocks noChangeArrowheads="1"/>
          </p:cNvSpPr>
          <p:nvPr/>
        </p:nvSpPr>
        <p:spPr bwMode="auto">
          <a:xfrm>
            <a:off x="4576763" y="2459038"/>
            <a:ext cx="4432300" cy="393700"/>
          </a:xfrm>
          <a:prstGeom prst="rect">
            <a:avLst/>
          </a:prstGeom>
          <a:noFill/>
          <a:ln w="9525">
            <a:noFill/>
            <a:miter lim="800000"/>
            <a:headEnd/>
            <a:tailEnd/>
          </a:ln>
        </p:spPr>
        <p:txBody>
          <a:bodyPr/>
          <a:lstStyle/>
          <a:p>
            <a:r>
              <a:rPr lang="en-US" sz="1400" b="1">
                <a:latin typeface="Calibri" pitchFamily="34" charset="0"/>
              </a:rPr>
              <a:t>Replace the viaduct between S. Holgate and </a:t>
            </a:r>
            <a:br>
              <a:rPr lang="en-US" sz="1400" b="1">
                <a:latin typeface="Calibri" pitchFamily="34" charset="0"/>
              </a:rPr>
            </a:br>
            <a:r>
              <a:rPr lang="en-US" sz="1400" b="1">
                <a:latin typeface="Calibri" pitchFamily="34" charset="0"/>
              </a:rPr>
              <a:t>S. King streets</a:t>
            </a:r>
          </a:p>
        </p:txBody>
      </p:sp>
      <p:sp>
        <p:nvSpPr>
          <p:cNvPr id="11305" name="Text Box 43"/>
          <p:cNvSpPr txBox="1">
            <a:spLocks noChangeArrowheads="1"/>
          </p:cNvSpPr>
          <p:nvPr/>
        </p:nvSpPr>
        <p:spPr bwMode="auto">
          <a:xfrm>
            <a:off x="2043113" y="1935163"/>
            <a:ext cx="6037262" cy="341312"/>
          </a:xfrm>
          <a:prstGeom prst="rect">
            <a:avLst/>
          </a:prstGeom>
          <a:noFill/>
          <a:ln w="9525">
            <a:noFill/>
            <a:miter lim="800000"/>
            <a:headEnd/>
            <a:tailEnd/>
          </a:ln>
        </p:spPr>
        <p:txBody>
          <a:bodyPr/>
          <a:lstStyle/>
          <a:p>
            <a:r>
              <a:rPr lang="en-US" sz="1400" b="1">
                <a:latin typeface="Calibri" pitchFamily="34" charset="0"/>
              </a:rPr>
              <a:t>Relocate electrical lines between S. Massachusetts Street and Railroad Way S.</a:t>
            </a:r>
          </a:p>
        </p:txBody>
      </p:sp>
      <p:sp>
        <p:nvSpPr>
          <p:cNvPr id="11306" name="Text Box 44"/>
          <p:cNvSpPr txBox="1">
            <a:spLocks noChangeArrowheads="1"/>
          </p:cNvSpPr>
          <p:nvPr/>
        </p:nvSpPr>
        <p:spPr bwMode="auto">
          <a:xfrm>
            <a:off x="5029200" y="2976563"/>
            <a:ext cx="4114800" cy="517525"/>
          </a:xfrm>
          <a:prstGeom prst="rect">
            <a:avLst/>
          </a:prstGeom>
          <a:noFill/>
          <a:ln w="9525">
            <a:noFill/>
            <a:miter lim="800000"/>
            <a:headEnd/>
            <a:tailEnd/>
          </a:ln>
        </p:spPr>
        <p:txBody>
          <a:bodyPr>
            <a:spAutoFit/>
          </a:bodyPr>
          <a:lstStyle/>
          <a:p>
            <a:r>
              <a:rPr lang="en-US" sz="1400" b="1">
                <a:latin typeface="Calibri" pitchFamily="34" charset="0"/>
              </a:rPr>
              <a:t>Implement Moving Forward transit </a:t>
            </a:r>
          </a:p>
          <a:p>
            <a:r>
              <a:rPr lang="en-US" sz="1400" b="1">
                <a:latin typeface="Calibri" pitchFamily="34" charset="0"/>
              </a:rPr>
              <a:t>enhancements and other improvements</a:t>
            </a:r>
          </a:p>
        </p:txBody>
      </p:sp>
      <p:sp>
        <p:nvSpPr>
          <p:cNvPr id="11307" name="Text Box 45"/>
          <p:cNvSpPr txBox="1">
            <a:spLocks noChangeArrowheads="1"/>
          </p:cNvSpPr>
          <p:nvPr/>
        </p:nvSpPr>
        <p:spPr bwMode="auto">
          <a:xfrm>
            <a:off x="4156075" y="3581400"/>
            <a:ext cx="4741863" cy="304800"/>
          </a:xfrm>
          <a:prstGeom prst="rect">
            <a:avLst/>
          </a:prstGeom>
          <a:noFill/>
          <a:ln w="9525">
            <a:noFill/>
            <a:miter lim="800000"/>
            <a:headEnd/>
            <a:tailEnd/>
          </a:ln>
        </p:spPr>
        <p:txBody>
          <a:bodyPr>
            <a:spAutoFit/>
          </a:bodyPr>
          <a:lstStyle/>
          <a:p>
            <a:r>
              <a:rPr lang="en-US" sz="1400" b="1">
                <a:latin typeface="Calibri" pitchFamily="34" charset="0"/>
              </a:rPr>
              <a:t>Mercer Street construction from I-5 to Dexter Avenue</a:t>
            </a:r>
          </a:p>
        </p:txBody>
      </p:sp>
      <p:sp>
        <p:nvSpPr>
          <p:cNvPr id="11308" name="Line 46"/>
          <p:cNvSpPr>
            <a:spLocks noChangeShapeType="1"/>
          </p:cNvSpPr>
          <p:nvPr/>
        </p:nvSpPr>
        <p:spPr bwMode="auto">
          <a:xfrm>
            <a:off x="1512888" y="3722688"/>
            <a:ext cx="2622550" cy="1587"/>
          </a:xfrm>
          <a:prstGeom prst="line">
            <a:avLst/>
          </a:prstGeom>
          <a:noFill/>
          <a:ln w="190500">
            <a:solidFill>
              <a:srgbClr val="993366"/>
            </a:solidFill>
            <a:round/>
            <a:headEnd/>
            <a:tailEnd/>
          </a:ln>
        </p:spPr>
        <p:txBody>
          <a:bodyPr/>
          <a:lstStyle/>
          <a:p>
            <a:endParaRPr lang="en-US"/>
          </a:p>
        </p:txBody>
      </p:sp>
      <p:sp>
        <p:nvSpPr>
          <p:cNvPr id="11309" name="Line 47"/>
          <p:cNvSpPr>
            <a:spLocks noChangeShapeType="1"/>
          </p:cNvSpPr>
          <p:nvPr/>
        </p:nvSpPr>
        <p:spPr bwMode="auto">
          <a:xfrm>
            <a:off x="2819400" y="4876800"/>
            <a:ext cx="4303713" cy="12700"/>
          </a:xfrm>
          <a:prstGeom prst="line">
            <a:avLst/>
          </a:prstGeom>
          <a:noFill/>
          <a:ln w="190500">
            <a:solidFill>
              <a:srgbClr val="99CCFF"/>
            </a:solidFill>
            <a:round/>
            <a:headEnd/>
            <a:tailEnd/>
          </a:ln>
        </p:spPr>
        <p:txBody>
          <a:bodyPr/>
          <a:lstStyle/>
          <a:p>
            <a:endParaRPr lang="en-US"/>
          </a:p>
        </p:txBody>
      </p:sp>
      <p:sp>
        <p:nvSpPr>
          <p:cNvPr id="11310" name="Text Box 48"/>
          <p:cNvSpPr txBox="1">
            <a:spLocks noChangeArrowheads="1"/>
          </p:cNvSpPr>
          <p:nvPr/>
        </p:nvSpPr>
        <p:spPr bwMode="auto">
          <a:xfrm>
            <a:off x="3838575" y="4914900"/>
            <a:ext cx="3503613" cy="304800"/>
          </a:xfrm>
          <a:prstGeom prst="rect">
            <a:avLst/>
          </a:prstGeom>
          <a:noFill/>
          <a:ln w="9525">
            <a:noFill/>
            <a:miter lim="800000"/>
            <a:headEnd/>
            <a:tailEnd/>
          </a:ln>
        </p:spPr>
        <p:txBody>
          <a:bodyPr>
            <a:spAutoFit/>
          </a:bodyPr>
          <a:lstStyle/>
          <a:p>
            <a:r>
              <a:rPr lang="en-US" sz="1400" b="1">
                <a:latin typeface="Calibri" pitchFamily="34" charset="0"/>
              </a:rPr>
              <a:t>Bored tunnel construction</a:t>
            </a:r>
          </a:p>
        </p:txBody>
      </p:sp>
      <p:sp>
        <p:nvSpPr>
          <p:cNvPr id="11311" name="Line 49"/>
          <p:cNvSpPr>
            <a:spLocks noChangeShapeType="1"/>
          </p:cNvSpPr>
          <p:nvPr/>
        </p:nvSpPr>
        <p:spPr bwMode="auto">
          <a:xfrm>
            <a:off x="6996113" y="6176963"/>
            <a:ext cx="1992312" cy="1587"/>
          </a:xfrm>
          <a:prstGeom prst="line">
            <a:avLst/>
          </a:prstGeom>
          <a:noFill/>
          <a:ln w="190500">
            <a:solidFill>
              <a:srgbClr val="0000FF"/>
            </a:solidFill>
            <a:round/>
            <a:headEnd/>
            <a:tailEnd/>
          </a:ln>
        </p:spPr>
        <p:txBody>
          <a:bodyPr/>
          <a:lstStyle/>
          <a:p>
            <a:endParaRPr lang="en-US"/>
          </a:p>
        </p:txBody>
      </p:sp>
      <p:sp>
        <p:nvSpPr>
          <p:cNvPr id="11312" name="Text Box 50"/>
          <p:cNvSpPr txBox="1">
            <a:spLocks noChangeArrowheads="1"/>
          </p:cNvSpPr>
          <p:nvPr/>
        </p:nvSpPr>
        <p:spPr bwMode="auto">
          <a:xfrm>
            <a:off x="4418013" y="5991225"/>
            <a:ext cx="3054350" cy="517525"/>
          </a:xfrm>
          <a:prstGeom prst="rect">
            <a:avLst/>
          </a:prstGeom>
          <a:noFill/>
          <a:ln w="9525">
            <a:noFill/>
            <a:miter lim="800000"/>
            <a:headEnd/>
            <a:tailEnd/>
          </a:ln>
        </p:spPr>
        <p:txBody>
          <a:bodyPr>
            <a:spAutoFit/>
          </a:bodyPr>
          <a:lstStyle/>
          <a:p>
            <a:r>
              <a:rPr lang="en-US" sz="1400" b="1">
                <a:latin typeface="Calibri" pitchFamily="34" charset="0"/>
              </a:rPr>
              <a:t>Alaskan Way and waterfront promenade construction</a:t>
            </a:r>
          </a:p>
        </p:txBody>
      </p:sp>
      <p:sp>
        <p:nvSpPr>
          <p:cNvPr id="11313" name="Line 51"/>
          <p:cNvSpPr>
            <a:spLocks noChangeShapeType="1"/>
          </p:cNvSpPr>
          <p:nvPr/>
        </p:nvSpPr>
        <p:spPr bwMode="auto">
          <a:xfrm>
            <a:off x="800100" y="4471988"/>
            <a:ext cx="3471863" cy="14287"/>
          </a:xfrm>
          <a:prstGeom prst="line">
            <a:avLst/>
          </a:prstGeom>
          <a:noFill/>
          <a:ln w="190500">
            <a:solidFill>
              <a:srgbClr val="99CC00"/>
            </a:solidFill>
            <a:round/>
            <a:headEnd/>
            <a:tailEnd/>
          </a:ln>
        </p:spPr>
        <p:txBody>
          <a:bodyPr/>
          <a:lstStyle/>
          <a:p>
            <a:endParaRPr lang="en-US"/>
          </a:p>
        </p:txBody>
      </p:sp>
      <p:sp>
        <p:nvSpPr>
          <p:cNvPr id="11314" name="Text Box 52"/>
          <p:cNvSpPr txBox="1">
            <a:spLocks noChangeArrowheads="1"/>
          </p:cNvSpPr>
          <p:nvPr/>
        </p:nvSpPr>
        <p:spPr bwMode="auto">
          <a:xfrm>
            <a:off x="4267200" y="4343400"/>
            <a:ext cx="4559300" cy="304800"/>
          </a:xfrm>
          <a:prstGeom prst="rect">
            <a:avLst/>
          </a:prstGeom>
          <a:noFill/>
          <a:ln w="9525">
            <a:noFill/>
            <a:miter lim="800000"/>
            <a:headEnd/>
            <a:tailEnd/>
          </a:ln>
        </p:spPr>
        <p:txBody>
          <a:bodyPr>
            <a:spAutoFit/>
          </a:bodyPr>
          <a:lstStyle/>
          <a:p>
            <a:r>
              <a:rPr lang="en-US" sz="1400" b="1">
                <a:latin typeface="Calibri" pitchFamily="34" charset="0"/>
              </a:rPr>
              <a:t>S. Spokane Street Viaduct Project construction</a:t>
            </a:r>
          </a:p>
        </p:txBody>
      </p:sp>
      <p:sp>
        <p:nvSpPr>
          <p:cNvPr id="11315" name="Line 53"/>
          <p:cNvSpPr>
            <a:spLocks noChangeShapeType="1"/>
          </p:cNvSpPr>
          <p:nvPr/>
        </p:nvSpPr>
        <p:spPr bwMode="auto">
          <a:xfrm flipV="1">
            <a:off x="1062038" y="4872038"/>
            <a:ext cx="1751012" cy="0"/>
          </a:xfrm>
          <a:prstGeom prst="line">
            <a:avLst/>
          </a:prstGeom>
          <a:noFill/>
          <a:ln w="190500">
            <a:pattFill prst="wdUpDiag">
              <a:fgClr>
                <a:srgbClr val="99CCFF"/>
              </a:fgClr>
              <a:bgClr>
                <a:srgbClr val="FFFFFF"/>
              </a:bgClr>
            </a:pattFill>
            <a:round/>
            <a:headEnd/>
            <a:tailEnd/>
          </a:ln>
        </p:spPr>
        <p:txBody>
          <a:bodyPr/>
          <a:lstStyle/>
          <a:p>
            <a:endParaRPr lang="en-US"/>
          </a:p>
        </p:txBody>
      </p:sp>
      <p:sp>
        <p:nvSpPr>
          <p:cNvPr id="11316" name="Text Box 54"/>
          <p:cNvSpPr txBox="1">
            <a:spLocks noChangeArrowheads="1"/>
          </p:cNvSpPr>
          <p:nvPr/>
        </p:nvSpPr>
        <p:spPr bwMode="auto">
          <a:xfrm>
            <a:off x="152400" y="4876800"/>
            <a:ext cx="3503613" cy="304800"/>
          </a:xfrm>
          <a:prstGeom prst="rect">
            <a:avLst/>
          </a:prstGeom>
          <a:noFill/>
          <a:ln w="9525">
            <a:noFill/>
            <a:miter lim="800000"/>
            <a:headEnd/>
            <a:tailEnd/>
          </a:ln>
        </p:spPr>
        <p:txBody>
          <a:bodyPr>
            <a:spAutoFit/>
          </a:bodyPr>
          <a:lstStyle/>
          <a:p>
            <a:r>
              <a:rPr lang="en-US" sz="1400" b="1">
                <a:latin typeface="Calibri" pitchFamily="34" charset="0"/>
              </a:rPr>
              <a:t>Bored tunnel env. documentation</a:t>
            </a:r>
          </a:p>
        </p:txBody>
      </p:sp>
      <p:sp>
        <p:nvSpPr>
          <p:cNvPr id="11317" name="Text Box 55"/>
          <p:cNvSpPr txBox="1">
            <a:spLocks noChangeArrowheads="1"/>
          </p:cNvSpPr>
          <p:nvPr/>
        </p:nvSpPr>
        <p:spPr bwMode="auto">
          <a:xfrm>
            <a:off x="215900" y="6584950"/>
            <a:ext cx="8229600" cy="274638"/>
          </a:xfrm>
          <a:prstGeom prst="rect">
            <a:avLst/>
          </a:prstGeom>
          <a:noFill/>
          <a:ln w="25400" algn="ctr">
            <a:noFill/>
            <a:miter lim="800000"/>
            <a:headEnd/>
            <a:tailEnd/>
          </a:ln>
        </p:spPr>
        <p:txBody>
          <a:bodyPr>
            <a:spAutoFit/>
          </a:bodyPr>
          <a:lstStyle/>
          <a:p>
            <a:pPr eaLnBrk="0" hangingPunct="0">
              <a:spcBef>
                <a:spcPct val="50000"/>
              </a:spcBef>
            </a:pPr>
            <a:r>
              <a:rPr lang="en-US" sz="1200">
                <a:latin typeface="Calibri" pitchFamily="34" charset="0"/>
              </a:rPr>
              <a:t>*Seawall construction will take place before Alaskan Way and promenade construction</a:t>
            </a:r>
          </a:p>
        </p:txBody>
      </p:sp>
      <p:sp>
        <p:nvSpPr>
          <p:cNvPr id="11318" name="Line 56"/>
          <p:cNvSpPr>
            <a:spLocks noChangeShapeType="1"/>
          </p:cNvSpPr>
          <p:nvPr/>
        </p:nvSpPr>
        <p:spPr bwMode="auto">
          <a:xfrm>
            <a:off x="3200400" y="4062413"/>
            <a:ext cx="1957388" cy="1587"/>
          </a:xfrm>
          <a:prstGeom prst="line">
            <a:avLst/>
          </a:prstGeom>
          <a:noFill/>
          <a:ln w="190500">
            <a:solidFill>
              <a:srgbClr val="993366"/>
            </a:solidFill>
            <a:round/>
            <a:headEnd/>
            <a:tailEnd/>
          </a:ln>
        </p:spPr>
        <p:txBody>
          <a:bodyPr/>
          <a:lstStyle/>
          <a:p>
            <a:endParaRPr lang="en-US"/>
          </a:p>
        </p:txBody>
      </p:sp>
      <p:sp>
        <p:nvSpPr>
          <p:cNvPr id="11319" name="Text Box 57"/>
          <p:cNvSpPr txBox="1">
            <a:spLocks noChangeArrowheads="1"/>
          </p:cNvSpPr>
          <p:nvPr/>
        </p:nvSpPr>
        <p:spPr bwMode="auto">
          <a:xfrm>
            <a:off x="5130800" y="3911600"/>
            <a:ext cx="4013200" cy="304800"/>
          </a:xfrm>
          <a:prstGeom prst="rect">
            <a:avLst/>
          </a:prstGeom>
          <a:noFill/>
          <a:ln w="9525">
            <a:noFill/>
            <a:miter lim="800000"/>
            <a:headEnd/>
            <a:tailEnd/>
          </a:ln>
        </p:spPr>
        <p:txBody>
          <a:bodyPr>
            <a:spAutoFit/>
          </a:bodyPr>
          <a:lstStyle/>
          <a:p>
            <a:r>
              <a:rPr lang="en-US" sz="1400" b="1">
                <a:latin typeface="Calibri" pitchFamily="34" charset="0"/>
              </a:rPr>
              <a:t>Mercer West from Dexter to Elliott avenues</a:t>
            </a:r>
          </a:p>
        </p:txBody>
      </p:sp>
      <p:sp>
        <p:nvSpPr>
          <p:cNvPr id="11320" name="Line 58"/>
          <p:cNvSpPr>
            <a:spLocks noChangeShapeType="1"/>
          </p:cNvSpPr>
          <p:nvPr/>
        </p:nvSpPr>
        <p:spPr bwMode="auto">
          <a:xfrm>
            <a:off x="4572000" y="5759450"/>
            <a:ext cx="4429125" cy="12700"/>
          </a:xfrm>
          <a:prstGeom prst="line">
            <a:avLst/>
          </a:prstGeom>
          <a:noFill/>
          <a:ln w="190500">
            <a:solidFill>
              <a:srgbClr val="CC99FF"/>
            </a:solidFill>
            <a:round/>
            <a:headEnd/>
            <a:tailEnd/>
          </a:ln>
        </p:spPr>
        <p:txBody>
          <a:bodyPr/>
          <a:lstStyle/>
          <a:p>
            <a:endParaRPr lang="en-US"/>
          </a:p>
        </p:txBody>
      </p:sp>
      <p:sp>
        <p:nvSpPr>
          <p:cNvPr id="11321" name="Text Box 59"/>
          <p:cNvSpPr txBox="1">
            <a:spLocks noChangeArrowheads="1"/>
          </p:cNvSpPr>
          <p:nvPr/>
        </p:nvSpPr>
        <p:spPr bwMode="auto">
          <a:xfrm>
            <a:off x="1878013" y="5602288"/>
            <a:ext cx="2894012" cy="304800"/>
          </a:xfrm>
          <a:prstGeom prst="rect">
            <a:avLst/>
          </a:prstGeom>
          <a:noFill/>
          <a:ln w="9525">
            <a:noFill/>
            <a:miter lim="800000"/>
            <a:headEnd/>
            <a:tailEnd/>
          </a:ln>
        </p:spPr>
        <p:txBody>
          <a:bodyPr>
            <a:spAutoFit/>
          </a:bodyPr>
          <a:lstStyle/>
          <a:p>
            <a:r>
              <a:rPr lang="en-US" sz="1400" b="1">
                <a:latin typeface="Calibri" pitchFamily="34" charset="0"/>
              </a:rPr>
              <a:t>Transit service enhancements</a:t>
            </a:r>
          </a:p>
        </p:txBody>
      </p:sp>
      <p:sp>
        <p:nvSpPr>
          <p:cNvPr id="11322" name="Line 60"/>
          <p:cNvSpPr>
            <a:spLocks noChangeShapeType="1"/>
          </p:cNvSpPr>
          <p:nvPr/>
        </p:nvSpPr>
        <p:spPr bwMode="auto">
          <a:xfrm>
            <a:off x="1981200" y="5410200"/>
            <a:ext cx="4267200" cy="0"/>
          </a:xfrm>
          <a:prstGeom prst="line">
            <a:avLst/>
          </a:prstGeom>
          <a:noFill/>
          <a:ln w="190500">
            <a:solidFill>
              <a:srgbClr val="CC99FF"/>
            </a:solidFill>
            <a:round/>
            <a:headEnd/>
            <a:tailEnd/>
          </a:ln>
        </p:spPr>
        <p:txBody>
          <a:bodyPr/>
          <a:lstStyle/>
          <a:p>
            <a:endParaRPr lang="en-US"/>
          </a:p>
        </p:txBody>
      </p:sp>
      <p:sp>
        <p:nvSpPr>
          <p:cNvPr id="11323" name="Text Box 61"/>
          <p:cNvSpPr txBox="1">
            <a:spLocks noChangeArrowheads="1"/>
          </p:cNvSpPr>
          <p:nvPr/>
        </p:nvSpPr>
        <p:spPr bwMode="auto">
          <a:xfrm>
            <a:off x="6249988" y="5257800"/>
            <a:ext cx="2894012" cy="304800"/>
          </a:xfrm>
          <a:prstGeom prst="rect">
            <a:avLst/>
          </a:prstGeom>
          <a:noFill/>
          <a:ln w="9525">
            <a:noFill/>
            <a:miter lim="800000"/>
            <a:headEnd/>
            <a:tailEnd/>
          </a:ln>
        </p:spPr>
        <p:txBody>
          <a:bodyPr>
            <a:spAutoFit/>
          </a:bodyPr>
          <a:lstStyle/>
          <a:p>
            <a:r>
              <a:rPr lang="en-US" sz="1400" b="1">
                <a:latin typeface="Calibri" pitchFamily="34" charset="0"/>
              </a:rPr>
              <a:t>Transit capital</a:t>
            </a:r>
          </a:p>
        </p:txBody>
      </p:sp>
      <p:sp>
        <p:nvSpPr>
          <p:cNvPr id="28"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4000" b="1" dirty="0">
                <a:solidFill>
                  <a:srgbClr val="3333CC"/>
                </a:solidFill>
                <a:latin typeface="Arial" pitchFamily="34" charset="0"/>
                <a:ea typeface="+mj-ea"/>
                <a:cs typeface="Arial" pitchFamily="34" charset="0"/>
              </a:rPr>
              <a:t>Program Timeline</a:t>
            </a:r>
            <a:endParaRPr lang="en-US" sz="4000" dirty="0">
              <a:solidFill>
                <a:srgbClr val="3333CC"/>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613</Words>
  <Application>Microsoft Office PowerPoint</Application>
  <PresentationFormat>On-screen Show (4:3)</PresentationFormat>
  <Paragraphs>279</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Chart</vt:lpstr>
      <vt:lpstr>The Tunnel + Transit Solution for Alaskan Way Viaduct </vt:lpstr>
      <vt:lpstr>Alaskan Way Viaduct  Quick History</vt:lpstr>
      <vt:lpstr>Quick History -2</vt:lpstr>
      <vt:lpstr>Looking Forward</vt:lpstr>
      <vt:lpstr>Alaskan Way Viaduct  Stakeholders</vt:lpstr>
      <vt:lpstr>Alaskan Way Viaduct  Guiding Principles</vt:lpstr>
      <vt:lpstr>Alaskan Way Viaduct   Winnowing Scenarios</vt:lpstr>
      <vt:lpstr>Slide 8</vt:lpstr>
      <vt:lpstr>Slide 9</vt:lpstr>
      <vt:lpstr>  Bored Tunnel Hybrid Alternative</vt:lpstr>
      <vt:lpstr>Slide 11</vt:lpstr>
      <vt:lpstr>Why Is Seattle’s Tunnel Not The One Voters Rejected?</vt:lpstr>
      <vt:lpstr>Why is Seattle’s Tunnel  Not Boston’s Big Dig?</vt:lpstr>
      <vt:lpstr>World’s Deep Bore Tunnels </vt:lpstr>
      <vt:lpstr>Critical Issues Open</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Tunnel Hybrid Solution for Alaskan Way Viaduct Project</dc:title>
  <dc:creator>Patrick</dc:creator>
  <cp:lastModifiedBy>Elizabeth Campbell</cp:lastModifiedBy>
  <cp:revision>115</cp:revision>
  <dcterms:created xsi:type="dcterms:W3CDTF">2009-02-07T05:08:40Z</dcterms:created>
  <dcterms:modified xsi:type="dcterms:W3CDTF">2011-05-02T20:25:26Z</dcterms:modified>
</cp:coreProperties>
</file>